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8" r:id="rId4"/>
    <p:sldId id="292" r:id="rId5"/>
    <p:sldId id="286" r:id="rId6"/>
    <p:sldId id="289" r:id="rId7"/>
    <p:sldId id="264" r:id="rId8"/>
    <p:sldId id="280" r:id="rId9"/>
    <p:sldId id="281" r:id="rId10"/>
    <p:sldId id="282" r:id="rId11"/>
    <p:sldId id="269" r:id="rId12"/>
    <p:sldId id="284" r:id="rId13"/>
    <p:sldId id="288" r:id="rId14"/>
    <p:sldId id="287" r:id="rId15"/>
    <p:sldId id="291" r:id="rId16"/>
    <p:sldId id="256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F8B"/>
    <a:srgbClr val="D090BF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70" autoAdjust="0"/>
    <p:restoredTop sz="94660"/>
  </p:normalViewPr>
  <p:slideViewPr>
    <p:cSldViewPr snapToGrid="0">
      <p:cViewPr varScale="1">
        <p:scale>
          <a:sx n="64" d="100"/>
          <a:sy n="64" d="100"/>
        </p:scale>
        <p:origin x="5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9165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5724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987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7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6882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752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964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5526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4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04770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240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34DDE-207A-4C8D-A283-6FE18E3500FF}" type="datetimeFigureOut">
              <a:rPr lang="hr-HR" smtClean="0"/>
              <a:t>4.10.2021.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4EEA0-1FCA-4FB9-83D7-3D2A40BB56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453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svg"/><Relationship Id="rId11" Type="http://schemas.openxmlformats.org/officeDocument/2006/relationships/image" Target="../media/image2.png"/><Relationship Id="rId5" Type="http://schemas.openxmlformats.org/officeDocument/2006/relationships/image" Target="../media/image12.png"/><Relationship Id="rId10" Type="http://schemas.openxmlformats.org/officeDocument/2006/relationships/image" Target="../media/image17.svg"/><Relationship Id="rId4" Type="http://schemas.openxmlformats.org/officeDocument/2006/relationships/image" Target="../media/image11.sv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800"/>
            <a:ext cx="12192000" cy="6959600"/>
          </a:xfrm>
          <a:prstGeom prst="rect">
            <a:avLst/>
          </a:prstGeom>
        </p:spPr>
      </p:pic>
      <p:sp>
        <p:nvSpPr>
          <p:cNvPr id="7" name="TekstniOkvir 6">
            <a:extLst>
              <a:ext uri="{FF2B5EF4-FFF2-40B4-BE49-F238E27FC236}">
                <a16:creationId xmlns:a16="http://schemas.microsoft.com/office/drawing/2014/main" id="{BC977C65-510D-48EB-B3E6-7C13F3D1939A}"/>
              </a:ext>
            </a:extLst>
          </p:cNvPr>
          <p:cNvSpPr txBox="1"/>
          <p:nvPr/>
        </p:nvSpPr>
        <p:spPr>
          <a:xfrm>
            <a:off x="487017" y="2210989"/>
            <a:ext cx="112014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5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REFORMA SUSTAVA SOCIJALNE SKRBI </a:t>
            </a:r>
            <a:endParaRPr lang="hr-HR" sz="5400" b="1" noProof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hr-HR" sz="28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Kvalitetnije i dostupnije usluge za korisnike</a:t>
            </a:r>
            <a:endParaRPr lang="hr-HR" sz="2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9C9F9C-51FF-42C3-805F-CF61DF38FB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4662" y="5649235"/>
            <a:ext cx="2533475" cy="60140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617E94-F976-4672-A178-E07C601DDF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7533" y="5688936"/>
            <a:ext cx="537129" cy="52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19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F9F051-3461-4AAC-9AFD-69F0E90A10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niOkvir 3">
            <a:extLst>
              <a:ext uri="{FF2B5EF4-FFF2-40B4-BE49-F238E27FC236}">
                <a16:creationId xmlns:a16="http://schemas.microsoft.com/office/drawing/2014/main" id="{FE8ECBBE-2E6D-4503-99E8-6FAE108A746A}"/>
              </a:ext>
            </a:extLst>
          </p:cNvPr>
          <p:cNvSpPr txBox="1"/>
          <p:nvPr/>
        </p:nvSpPr>
        <p:spPr>
          <a:xfrm>
            <a:off x="673796" y="477944"/>
            <a:ext cx="95745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>
                <a:solidFill>
                  <a:schemeClr val="bg1"/>
                </a:solidFill>
                <a:latin typeface="+mj-lt"/>
              </a:rPr>
              <a:t>Pet zakona kojima se reguliraju profesije u području socijalne skrbi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8F9A49A-D6AB-4C39-96CE-89FCA1F6E03C}"/>
              </a:ext>
            </a:extLst>
          </p:cNvPr>
          <p:cNvSpPr txBox="1"/>
          <p:nvPr/>
        </p:nvSpPr>
        <p:spPr>
          <a:xfrm>
            <a:off x="1506058" y="3967898"/>
            <a:ext cx="1646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solidFill>
                  <a:schemeClr val="bg1"/>
                </a:solidFill>
              </a:rPr>
              <a:t>Olakšice za članove komora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819BD2C-C6F9-4877-A3B9-A79B5C2E7BB3}"/>
              </a:ext>
            </a:extLst>
          </p:cNvPr>
          <p:cNvSpPr txBox="1"/>
          <p:nvPr/>
        </p:nvSpPr>
        <p:spPr>
          <a:xfrm>
            <a:off x="3760674" y="3981004"/>
            <a:ext cx="2205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solidFill>
                  <a:schemeClr val="bg1"/>
                </a:solidFill>
              </a:rPr>
              <a:t>Ujednačavanje članarina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654839-3640-4BA3-AAC6-C93D66DB6AC8}"/>
              </a:ext>
            </a:extLst>
          </p:cNvPr>
          <p:cNvSpPr txBox="1"/>
          <p:nvPr/>
        </p:nvSpPr>
        <p:spPr>
          <a:xfrm>
            <a:off x="8794116" y="3980426"/>
            <a:ext cx="27090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solidFill>
                  <a:schemeClr val="bg1"/>
                </a:solidFill>
              </a:rPr>
              <a:t>Unaprijeđen stručni </a:t>
            </a:r>
          </a:p>
          <a:p>
            <a:pPr algn="ctr"/>
            <a:r>
              <a:rPr lang="hr-HR" sz="2400" dirty="0">
                <a:solidFill>
                  <a:schemeClr val="bg1"/>
                </a:solidFill>
              </a:rPr>
              <a:t>rad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6D18F1-A983-4147-8361-786B392D2CF9}"/>
              </a:ext>
            </a:extLst>
          </p:cNvPr>
          <p:cNvSpPr txBox="1"/>
          <p:nvPr/>
        </p:nvSpPr>
        <p:spPr>
          <a:xfrm>
            <a:off x="6569455" y="3981004"/>
            <a:ext cx="22056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solidFill>
                  <a:schemeClr val="bg1"/>
                </a:solidFill>
              </a:rPr>
              <a:t>Jednostavniji  pristup profesiji</a:t>
            </a:r>
          </a:p>
        </p:txBody>
      </p:sp>
      <p:pic>
        <p:nvPicPr>
          <p:cNvPr id="9" name="Graphic 8" descr="Group">
            <a:extLst>
              <a:ext uri="{FF2B5EF4-FFF2-40B4-BE49-F238E27FC236}">
                <a16:creationId xmlns:a16="http://schemas.microsoft.com/office/drawing/2014/main" id="{DE14FD0B-4BCA-4D79-A502-7333016F78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74466" y="2787648"/>
            <a:ext cx="914400" cy="914400"/>
          </a:xfrm>
          <a:prstGeom prst="rect">
            <a:avLst/>
          </a:prstGeom>
        </p:spPr>
      </p:pic>
      <p:pic>
        <p:nvPicPr>
          <p:cNvPr id="17" name="Graphic 16" descr="Coins">
            <a:extLst>
              <a:ext uri="{FF2B5EF4-FFF2-40B4-BE49-F238E27FC236}">
                <a16:creationId xmlns:a16="http://schemas.microsoft.com/office/drawing/2014/main" id="{2E0F2C44-D416-4867-B482-DEB003C82D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56875" y="2787648"/>
            <a:ext cx="914400" cy="914400"/>
          </a:xfrm>
          <a:prstGeom prst="rect">
            <a:avLst/>
          </a:prstGeom>
        </p:spPr>
      </p:pic>
      <p:pic>
        <p:nvPicPr>
          <p:cNvPr id="19" name="Graphic 18" descr="Classroom">
            <a:extLst>
              <a:ext uri="{FF2B5EF4-FFF2-40B4-BE49-F238E27FC236}">
                <a16:creationId xmlns:a16="http://schemas.microsoft.com/office/drawing/2014/main" id="{A09382CD-85FE-43C5-A600-D662C4BDFB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019792" y="2787648"/>
            <a:ext cx="914400" cy="914400"/>
          </a:xfrm>
          <a:prstGeom prst="rect">
            <a:avLst/>
          </a:prstGeom>
        </p:spPr>
      </p:pic>
      <p:pic>
        <p:nvPicPr>
          <p:cNvPr id="21" name="Graphic 20" descr="Document">
            <a:extLst>
              <a:ext uri="{FF2B5EF4-FFF2-40B4-BE49-F238E27FC236}">
                <a16:creationId xmlns:a16="http://schemas.microsoft.com/office/drawing/2014/main" id="{E9A05A5A-9877-401C-9A22-A2FD0EF72F9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682709" y="2787648"/>
            <a:ext cx="914400" cy="91440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7ECD0B6-B56F-4254-B8B7-137F3A225048}"/>
              </a:ext>
            </a:extLst>
          </p:cNvPr>
          <p:cNvCxnSpPr>
            <a:cxnSpLocks/>
          </p:cNvCxnSpPr>
          <p:nvPr/>
        </p:nvCxnSpPr>
        <p:spPr>
          <a:xfrm>
            <a:off x="752475" y="1112184"/>
            <a:ext cx="7724775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B0EDBF4-02A2-4E13-BF82-67BE070DF02F}"/>
              </a:ext>
            </a:extLst>
          </p:cNvPr>
          <p:cNvCxnSpPr>
            <a:cxnSpLocks/>
          </p:cNvCxnSpPr>
          <p:nvPr/>
        </p:nvCxnSpPr>
        <p:spPr>
          <a:xfrm>
            <a:off x="752475" y="1678273"/>
            <a:ext cx="4371975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E2296670-0FAB-0144-A521-586EDAFED82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14851" y="5658699"/>
            <a:ext cx="2533475" cy="601403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86FB596-6A89-B949-A832-712C1E85931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77722" y="5698400"/>
            <a:ext cx="537129" cy="52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307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5C867865-FA67-46EB-B6C5-7200BB431524}"/>
              </a:ext>
            </a:extLst>
          </p:cNvPr>
          <p:cNvSpPr txBox="1"/>
          <p:nvPr/>
        </p:nvSpPr>
        <p:spPr>
          <a:xfrm>
            <a:off x="693104" y="451827"/>
            <a:ext cx="95557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3600" noProof="0" dirty="0">
                <a:solidFill>
                  <a:schemeClr val="bg1"/>
                </a:solidFill>
                <a:latin typeface="+mj-lt"/>
              </a:rPr>
              <a:t>STRATEŠKI DOKUMENTI - Nacionalni planovi</a:t>
            </a:r>
            <a:endParaRPr lang="hr-HR" sz="36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61D78687-354F-4E40-AA53-22A3A9D3170D}"/>
              </a:ext>
            </a:extLst>
          </p:cNvPr>
          <p:cNvSpPr txBox="1"/>
          <p:nvPr/>
        </p:nvSpPr>
        <p:spPr>
          <a:xfrm>
            <a:off x="768147" y="2090172"/>
            <a:ext cx="10655706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3600" noProof="0" dirty="0">
                <a:solidFill>
                  <a:schemeClr val="bg1"/>
                </a:solidFill>
              </a:rPr>
              <a:t>Tri nacionalna plana za razdoblje 2021.-2027. strateški su dokumenti naslonjeni na Nacionalnu razvojnu strategiju RH do 2030. godine s ciljem jačanje otpornosti na krize te stvaranja održivog gospodarstva i društva. </a:t>
            </a:r>
            <a:br>
              <a:rPr lang="hr-HR" sz="2400" noProof="0" dirty="0">
                <a:solidFill>
                  <a:schemeClr val="accent1">
                    <a:lumMod val="50000"/>
                  </a:schemeClr>
                </a:solidFill>
              </a:rPr>
            </a:br>
            <a:endParaRPr lang="hr-HR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496C9E-9068-B248-9655-661D182AF6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424" y="5659870"/>
            <a:ext cx="2533475" cy="60140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6C64341-49E2-1847-98BA-7668288C0B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8295" y="5699571"/>
            <a:ext cx="537129" cy="521999"/>
          </a:xfrm>
          <a:prstGeom prst="rect">
            <a:avLst/>
          </a:prstGeom>
        </p:spPr>
      </p:pic>
      <p:pic>
        <p:nvPicPr>
          <p:cNvPr id="8" name="Graphic 7" descr="Document">
            <a:extLst>
              <a:ext uri="{FF2B5EF4-FFF2-40B4-BE49-F238E27FC236}">
                <a16:creationId xmlns:a16="http://schemas.microsoft.com/office/drawing/2014/main" id="{12F6887B-A20C-AF4D-B27E-3BB08012280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52221" y="-549764"/>
            <a:ext cx="10655705" cy="795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37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6729B7B3-E382-4AFA-8786-A1BF2E66721E}"/>
              </a:ext>
            </a:extLst>
          </p:cNvPr>
          <p:cNvSpPr txBox="1"/>
          <p:nvPr/>
        </p:nvSpPr>
        <p:spPr>
          <a:xfrm>
            <a:off x="3919581" y="4637889"/>
            <a:ext cx="755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</a:t>
            </a:r>
            <a:r>
              <a:rPr lang="hr-HR" sz="2000" b="1" kern="0" dirty="0">
                <a:solidFill>
                  <a:schemeClr val="bg1"/>
                </a:solidFill>
              </a:rPr>
              <a:t>7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mjera</a:t>
            </a:r>
            <a:r>
              <a:rPr lang="hr-HR" sz="2000" kern="0" dirty="0">
                <a:solidFill>
                  <a:schemeClr val="bg1"/>
                </a:solidFill>
              </a:rPr>
              <a:t> u sklopu Akcijskog plana</a:t>
            </a:r>
            <a:endParaRPr kumimoji="0" lang="hr-H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TekstniOkvir 5">
            <a:extLst>
              <a:ext uri="{FF2B5EF4-FFF2-40B4-BE49-F238E27FC236}">
                <a16:creationId xmlns:a16="http://schemas.microsoft.com/office/drawing/2014/main" id="{15838F4B-C91A-495F-9D07-3845C80E47C1}"/>
              </a:ext>
            </a:extLst>
          </p:cNvPr>
          <p:cNvSpPr txBox="1"/>
          <p:nvPr/>
        </p:nvSpPr>
        <p:spPr>
          <a:xfrm>
            <a:off x="479424" y="339209"/>
            <a:ext cx="112934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hr-HR" sz="3600" dirty="0">
                <a:solidFill>
                  <a:schemeClr val="bg1"/>
                </a:solidFill>
                <a:latin typeface="+mj-lt"/>
              </a:rPr>
              <a:t>Nacionalni plan borbe protiv siromaštva i socijalne isključenosti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C28CB5A-3E09-4295-B6FF-6CA38AD7F6AE}"/>
              </a:ext>
            </a:extLst>
          </p:cNvPr>
          <p:cNvSpPr/>
          <p:nvPr/>
        </p:nvSpPr>
        <p:spPr>
          <a:xfrm>
            <a:off x="911180" y="2367503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72D84C8-0664-4BE4-88D7-35D3FBD532DB}"/>
              </a:ext>
            </a:extLst>
          </p:cNvPr>
          <p:cNvSpPr/>
          <p:nvPr/>
        </p:nvSpPr>
        <p:spPr>
          <a:xfrm>
            <a:off x="3521813" y="2367503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AF40F77-7F77-4441-8C4B-18E70249FAA0}"/>
              </a:ext>
            </a:extLst>
          </p:cNvPr>
          <p:cNvSpPr/>
          <p:nvPr/>
        </p:nvSpPr>
        <p:spPr>
          <a:xfrm>
            <a:off x="6126162" y="2367503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EB45B2-74F1-448B-9CE2-08D13444F78A}"/>
              </a:ext>
            </a:extLst>
          </p:cNvPr>
          <p:cNvSpPr/>
          <p:nvPr/>
        </p:nvSpPr>
        <p:spPr>
          <a:xfrm>
            <a:off x="8730511" y="2367503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47AA300-2FC0-4D6F-9971-72C296F62081}"/>
              </a:ext>
            </a:extLst>
          </p:cNvPr>
          <p:cNvCxnSpPr>
            <a:cxnSpLocks/>
          </p:cNvCxnSpPr>
          <p:nvPr/>
        </p:nvCxnSpPr>
        <p:spPr>
          <a:xfrm>
            <a:off x="890242" y="4576564"/>
            <a:ext cx="103677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18BE61E1-9563-46B2-B16A-14BDA1D70805}"/>
              </a:ext>
            </a:extLst>
          </p:cNvPr>
          <p:cNvSpPr/>
          <p:nvPr/>
        </p:nvSpPr>
        <p:spPr>
          <a:xfrm flipV="1">
            <a:off x="5643205" y="5090050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C208D4-EDB7-4996-A51D-4C41BCF33168}"/>
              </a:ext>
            </a:extLst>
          </p:cNvPr>
          <p:cNvSpPr txBox="1"/>
          <p:nvPr/>
        </p:nvSpPr>
        <p:spPr>
          <a:xfrm>
            <a:off x="4765101" y="5301899"/>
            <a:ext cx="189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19,8 MLRD.HRK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A7D0CB-EC20-004F-B71C-5680A6398650}"/>
              </a:ext>
            </a:extLst>
          </p:cNvPr>
          <p:cNvSpPr txBox="1"/>
          <p:nvPr/>
        </p:nvSpPr>
        <p:spPr>
          <a:xfrm>
            <a:off x="4544719" y="5671231"/>
            <a:ext cx="233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2021.-2027.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DB78B97-E4FE-414D-947C-5F066353A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4910" y="5658393"/>
            <a:ext cx="2533475" cy="6014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F2F777C-4F60-B74D-97D3-3F1499131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7781" y="5698094"/>
            <a:ext cx="537129" cy="52199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2E192B8-2A89-4841-B13C-06FBB91CBC80}"/>
              </a:ext>
            </a:extLst>
          </p:cNvPr>
          <p:cNvSpPr txBox="1"/>
          <p:nvPr/>
        </p:nvSpPr>
        <p:spPr>
          <a:xfrm>
            <a:off x="1042932" y="2899294"/>
            <a:ext cx="16465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Smanjenje siromaštva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135E69-52F4-2145-9DFE-9ED434BC12A0}"/>
              </a:ext>
            </a:extLst>
          </p:cNvPr>
          <p:cNvSpPr txBox="1"/>
          <p:nvPr/>
        </p:nvSpPr>
        <p:spPr>
          <a:xfrm>
            <a:off x="3647281" y="2686685"/>
            <a:ext cx="16465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Smanjenje dječjeg siromaštva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68A012-C11A-0941-87E5-9B22365F2140}"/>
              </a:ext>
            </a:extLst>
          </p:cNvPr>
          <p:cNvSpPr txBox="1"/>
          <p:nvPr/>
        </p:nvSpPr>
        <p:spPr>
          <a:xfrm>
            <a:off x="6251630" y="2548609"/>
            <a:ext cx="16465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Veće obiteljske i najniže mirovine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98FCAE-3BF3-0849-ACA5-4238880E885C}"/>
              </a:ext>
            </a:extLst>
          </p:cNvPr>
          <p:cNvSpPr txBox="1"/>
          <p:nvPr/>
        </p:nvSpPr>
        <p:spPr>
          <a:xfrm>
            <a:off x="8855979" y="2708309"/>
            <a:ext cx="16465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Poboljšanje uvjeta stanovanja</a:t>
            </a:r>
          </a:p>
        </p:txBody>
      </p:sp>
    </p:spTree>
    <p:extLst>
      <p:ext uri="{BB962C8B-B14F-4D97-AF65-F5344CB8AC3E}">
        <p14:creationId xmlns:p14="http://schemas.microsoft.com/office/powerpoint/2010/main" val="2227385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6729B7B3-E382-4AFA-8786-A1BF2E66721E}"/>
              </a:ext>
            </a:extLst>
          </p:cNvPr>
          <p:cNvSpPr txBox="1"/>
          <p:nvPr/>
        </p:nvSpPr>
        <p:spPr>
          <a:xfrm>
            <a:off x="3919581" y="4637889"/>
            <a:ext cx="755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15 mjera</a:t>
            </a:r>
            <a:r>
              <a:rPr lang="hr-HR" sz="2000" kern="0" dirty="0">
                <a:solidFill>
                  <a:schemeClr val="bg1"/>
                </a:solidFill>
              </a:rPr>
              <a:t> u sklopu Akcijskog plana</a:t>
            </a:r>
            <a:endParaRPr kumimoji="0" lang="hr-H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TekstniOkvir 5">
            <a:extLst>
              <a:ext uri="{FF2B5EF4-FFF2-40B4-BE49-F238E27FC236}">
                <a16:creationId xmlns:a16="http://schemas.microsoft.com/office/drawing/2014/main" id="{15838F4B-C91A-495F-9D07-3845C80E47C1}"/>
              </a:ext>
            </a:extLst>
          </p:cNvPr>
          <p:cNvSpPr txBox="1"/>
          <p:nvPr/>
        </p:nvSpPr>
        <p:spPr>
          <a:xfrm>
            <a:off x="479424" y="339209"/>
            <a:ext cx="1129347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hr-HR" sz="3600" kern="0" dirty="0">
                <a:solidFill>
                  <a:schemeClr val="bg1"/>
                </a:solidFill>
                <a:latin typeface="+mj-lt"/>
              </a:rPr>
              <a:t>Nacionalni plan razvoja socijalnih usluga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C28CB5A-3E09-4295-B6FF-6CA38AD7F6AE}"/>
              </a:ext>
            </a:extLst>
          </p:cNvPr>
          <p:cNvSpPr/>
          <p:nvPr/>
        </p:nvSpPr>
        <p:spPr>
          <a:xfrm>
            <a:off x="911180" y="2367503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72D84C8-0664-4BE4-88D7-35D3FBD532DB}"/>
              </a:ext>
            </a:extLst>
          </p:cNvPr>
          <p:cNvSpPr/>
          <p:nvPr/>
        </p:nvSpPr>
        <p:spPr>
          <a:xfrm>
            <a:off x="3521813" y="2367503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AF40F77-7F77-4441-8C4B-18E70249FAA0}"/>
              </a:ext>
            </a:extLst>
          </p:cNvPr>
          <p:cNvSpPr/>
          <p:nvPr/>
        </p:nvSpPr>
        <p:spPr>
          <a:xfrm>
            <a:off x="6126162" y="2367503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EB45B2-74F1-448B-9CE2-08D13444F78A}"/>
              </a:ext>
            </a:extLst>
          </p:cNvPr>
          <p:cNvSpPr/>
          <p:nvPr/>
        </p:nvSpPr>
        <p:spPr>
          <a:xfrm>
            <a:off x="8730511" y="2367503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47AA300-2FC0-4D6F-9971-72C296F62081}"/>
              </a:ext>
            </a:extLst>
          </p:cNvPr>
          <p:cNvCxnSpPr>
            <a:cxnSpLocks/>
          </p:cNvCxnSpPr>
          <p:nvPr/>
        </p:nvCxnSpPr>
        <p:spPr>
          <a:xfrm>
            <a:off x="890242" y="4576564"/>
            <a:ext cx="103677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18BE61E1-9563-46B2-B16A-14BDA1D70805}"/>
              </a:ext>
            </a:extLst>
          </p:cNvPr>
          <p:cNvSpPr/>
          <p:nvPr/>
        </p:nvSpPr>
        <p:spPr>
          <a:xfrm flipV="1">
            <a:off x="5643205" y="5090050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C208D4-EDB7-4996-A51D-4C41BCF33168}"/>
              </a:ext>
            </a:extLst>
          </p:cNvPr>
          <p:cNvSpPr txBox="1"/>
          <p:nvPr/>
        </p:nvSpPr>
        <p:spPr>
          <a:xfrm>
            <a:off x="4765101" y="5301899"/>
            <a:ext cx="189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13,2 MLRD.HRK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A7D0CB-EC20-004F-B71C-5680A6398650}"/>
              </a:ext>
            </a:extLst>
          </p:cNvPr>
          <p:cNvSpPr txBox="1"/>
          <p:nvPr/>
        </p:nvSpPr>
        <p:spPr>
          <a:xfrm>
            <a:off x="4544719" y="5671231"/>
            <a:ext cx="233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2021.-2027.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DB78B97-E4FE-414D-947C-5F066353A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4910" y="5658393"/>
            <a:ext cx="2533475" cy="6014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F2F777C-4F60-B74D-97D3-3F1499131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7781" y="5698094"/>
            <a:ext cx="537129" cy="52199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02E192B8-2A89-4841-B13C-06FBB91CBC80}"/>
              </a:ext>
            </a:extLst>
          </p:cNvPr>
          <p:cNvSpPr txBox="1"/>
          <p:nvPr/>
        </p:nvSpPr>
        <p:spPr>
          <a:xfrm>
            <a:off x="1039006" y="2714628"/>
            <a:ext cx="16465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Veća dostupnost usluga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8135E69-52F4-2145-9DFE-9ED434BC12A0}"/>
              </a:ext>
            </a:extLst>
          </p:cNvPr>
          <p:cNvSpPr txBox="1"/>
          <p:nvPr/>
        </p:nvSpPr>
        <p:spPr>
          <a:xfrm>
            <a:off x="3647281" y="2899293"/>
            <a:ext cx="164653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Nove usluge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F68A012-C11A-0941-87E5-9B22365F2140}"/>
              </a:ext>
            </a:extLst>
          </p:cNvPr>
          <p:cNvSpPr txBox="1"/>
          <p:nvPr/>
        </p:nvSpPr>
        <p:spPr>
          <a:xfrm>
            <a:off x="6251630" y="2714628"/>
            <a:ext cx="16465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Bolje upravljanje uslugama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D98FCAE-3BF3-0849-ACA5-4238880E885C}"/>
              </a:ext>
            </a:extLst>
          </p:cNvPr>
          <p:cNvSpPr txBox="1"/>
          <p:nvPr/>
        </p:nvSpPr>
        <p:spPr>
          <a:xfrm>
            <a:off x="8855979" y="2714629"/>
            <a:ext cx="16465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Jačanje kapaciteta pružatelja</a:t>
            </a:r>
          </a:p>
        </p:txBody>
      </p:sp>
    </p:spTree>
    <p:extLst>
      <p:ext uri="{BB962C8B-B14F-4D97-AF65-F5344CB8AC3E}">
        <p14:creationId xmlns:p14="http://schemas.microsoft.com/office/powerpoint/2010/main" val="1797278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6729B7B3-E382-4AFA-8786-A1BF2E66721E}"/>
              </a:ext>
            </a:extLst>
          </p:cNvPr>
          <p:cNvSpPr txBox="1"/>
          <p:nvPr/>
        </p:nvSpPr>
        <p:spPr>
          <a:xfrm>
            <a:off x="4128846" y="4616266"/>
            <a:ext cx="7557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000" b="1" kern="0" dirty="0">
                <a:solidFill>
                  <a:schemeClr val="bg1"/>
                </a:solidFill>
              </a:rPr>
              <a:t>24</a:t>
            </a:r>
            <a:r>
              <a:rPr kumimoji="0" lang="hr-HR" sz="2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</a:rPr>
              <a:t> mjere</a:t>
            </a:r>
            <a:r>
              <a:rPr lang="hr-HR" sz="2000" kern="0" dirty="0">
                <a:solidFill>
                  <a:schemeClr val="bg1"/>
                </a:solidFill>
              </a:rPr>
              <a:t> u sklopu Akcijskog plana</a:t>
            </a:r>
            <a:endParaRPr kumimoji="0" lang="hr-H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TekstniOkvir 5">
            <a:extLst>
              <a:ext uri="{FF2B5EF4-FFF2-40B4-BE49-F238E27FC236}">
                <a16:creationId xmlns:a16="http://schemas.microsoft.com/office/drawing/2014/main" id="{15838F4B-C91A-495F-9D07-3845C80E47C1}"/>
              </a:ext>
            </a:extLst>
          </p:cNvPr>
          <p:cNvSpPr txBox="1"/>
          <p:nvPr/>
        </p:nvSpPr>
        <p:spPr>
          <a:xfrm>
            <a:off x="479424" y="339209"/>
            <a:ext cx="112934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Nacionalni plan izjednačavanja mogućnosti za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osobe s invaliditetom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C28CB5A-3E09-4295-B6FF-6CA38AD7F6AE}"/>
              </a:ext>
            </a:extLst>
          </p:cNvPr>
          <p:cNvSpPr/>
          <p:nvPr/>
        </p:nvSpPr>
        <p:spPr>
          <a:xfrm>
            <a:off x="917464" y="2367503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E72D84C8-0664-4BE4-88D7-35D3FBD532DB}"/>
              </a:ext>
            </a:extLst>
          </p:cNvPr>
          <p:cNvSpPr/>
          <p:nvPr/>
        </p:nvSpPr>
        <p:spPr>
          <a:xfrm>
            <a:off x="3124424" y="2356957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AF40F77-7F77-4441-8C4B-18E70249FAA0}"/>
              </a:ext>
            </a:extLst>
          </p:cNvPr>
          <p:cNvSpPr/>
          <p:nvPr/>
        </p:nvSpPr>
        <p:spPr>
          <a:xfrm>
            <a:off x="5349611" y="2367503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25EB45B2-74F1-448B-9CE2-08D13444F78A}"/>
              </a:ext>
            </a:extLst>
          </p:cNvPr>
          <p:cNvSpPr/>
          <p:nvPr/>
        </p:nvSpPr>
        <p:spPr>
          <a:xfrm>
            <a:off x="7574798" y="2356957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B1BD36-641C-46CC-937C-D9DAFA6D3E80}"/>
              </a:ext>
            </a:extLst>
          </p:cNvPr>
          <p:cNvSpPr txBox="1"/>
          <p:nvPr/>
        </p:nvSpPr>
        <p:spPr>
          <a:xfrm>
            <a:off x="973040" y="2737713"/>
            <a:ext cx="17680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Inkluzivni odgoj i obrazovanje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D1DEC4-7C45-4B44-BADB-67643ECEDE8A}"/>
              </a:ext>
            </a:extLst>
          </p:cNvPr>
          <p:cNvSpPr txBox="1"/>
          <p:nvPr/>
        </p:nvSpPr>
        <p:spPr>
          <a:xfrm>
            <a:off x="3156095" y="2908530"/>
            <a:ext cx="18341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Bolji sustav zapošljavanja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F384DE-DDED-4EA1-AB43-850503C4527A}"/>
              </a:ext>
            </a:extLst>
          </p:cNvPr>
          <p:cNvSpPr txBox="1"/>
          <p:nvPr/>
        </p:nvSpPr>
        <p:spPr>
          <a:xfrm>
            <a:off x="5421349" y="2618215"/>
            <a:ext cx="177200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Bolji pristup uslugama zdravstvene zaštite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B802B5-AEE4-47F4-9E0E-64204FB243B4}"/>
              </a:ext>
            </a:extLst>
          </p:cNvPr>
          <p:cNvSpPr txBox="1"/>
          <p:nvPr/>
        </p:nvSpPr>
        <p:spPr>
          <a:xfrm>
            <a:off x="7574798" y="2837516"/>
            <a:ext cx="1897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Smanjenje broja korisnika institucija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47AA300-2FC0-4D6F-9971-72C296F62081}"/>
              </a:ext>
            </a:extLst>
          </p:cNvPr>
          <p:cNvCxnSpPr>
            <a:cxnSpLocks/>
          </p:cNvCxnSpPr>
          <p:nvPr/>
        </p:nvCxnSpPr>
        <p:spPr>
          <a:xfrm>
            <a:off x="890242" y="4576564"/>
            <a:ext cx="103677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18BE61E1-9563-46B2-B16A-14BDA1D70805}"/>
              </a:ext>
            </a:extLst>
          </p:cNvPr>
          <p:cNvSpPr/>
          <p:nvPr/>
        </p:nvSpPr>
        <p:spPr>
          <a:xfrm flipV="1">
            <a:off x="5643205" y="5090050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AC208D4-EDB7-4996-A51D-4C41BCF33168}"/>
              </a:ext>
            </a:extLst>
          </p:cNvPr>
          <p:cNvSpPr txBox="1"/>
          <p:nvPr/>
        </p:nvSpPr>
        <p:spPr>
          <a:xfrm>
            <a:off x="4765101" y="5301899"/>
            <a:ext cx="189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18,3 MLRD.HRK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6C0D3604-16AF-4478-9D5F-191A872B9451}"/>
              </a:ext>
            </a:extLst>
          </p:cNvPr>
          <p:cNvSpPr/>
          <p:nvPr/>
        </p:nvSpPr>
        <p:spPr>
          <a:xfrm>
            <a:off x="9780302" y="2376738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207824-BC13-4B03-B051-B0FAAE25AC88}"/>
              </a:ext>
            </a:extLst>
          </p:cNvPr>
          <p:cNvSpPr txBox="1"/>
          <p:nvPr/>
        </p:nvSpPr>
        <p:spPr>
          <a:xfrm>
            <a:off x="9857285" y="2869798"/>
            <a:ext cx="182049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Pristupačnost sadržajima zajednice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AA7D0CB-EC20-004F-B71C-5680A6398650}"/>
              </a:ext>
            </a:extLst>
          </p:cNvPr>
          <p:cNvSpPr txBox="1"/>
          <p:nvPr/>
        </p:nvSpPr>
        <p:spPr>
          <a:xfrm>
            <a:off x="4544719" y="5671231"/>
            <a:ext cx="2333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2021.-2027.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9DB78B97-E4FE-414D-947C-5F066353A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4910" y="5658393"/>
            <a:ext cx="2533475" cy="6014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F2F777C-4F60-B74D-97D3-3F1499131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7781" y="5698094"/>
            <a:ext cx="537129" cy="52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0844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66" y="0"/>
            <a:ext cx="12192000" cy="6858000"/>
          </a:xfrm>
          <a:prstGeom prst="rect">
            <a:avLst/>
          </a:prstGeo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6729B7B3-E382-4AFA-8786-A1BF2E66721E}"/>
              </a:ext>
            </a:extLst>
          </p:cNvPr>
          <p:cNvSpPr txBox="1"/>
          <p:nvPr/>
        </p:nvSpPr>
        <p:spPr>
          <a:xfrm>
            <a:off x="2159791" y="4640901"/>
            <a:ext cx="805859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2000" b="1" kern="0" dirty="0">
                <a:solidFill>
                  <a:schemeClr val="bg1"/>
                </a:solidFill>
              </a:rPr>
              <a:t>Nema promjene preko noći - dugotrajna  reforma sustava socijalne skrbi </a:t>
            </a:r>
            <a:endParaRPr kumimoji="0" lang="hr-HR" sz="2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7" name="TekstniOkvir 5">
            <a:extLst>
              <a:ext uri="{FF2B5EF4-FFF2-40B4-BE49-F238E27FC236}">
                <a16:creationId xmlns:a16="http://schemas.microsoft.com/office/drawing/2014/main" id="{15838F4B-C91A-495F-9D07-3845C80E47C1}"/>
              </a:ext>
            </a:extLst>
          </p:cNvPr>
          <p:cNvSpPr txBox="1"/>
          <p:nvPr/>
        </p:nvSpPr>
        <p:spPr>
          <a:xfrm>
            <a:off x="479424" y="339209"/>
            <a:ext cx="1129347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Nacionalno vijeće za razvoj socijalnih politika kao Vladino savjetodavno tijelo nastavlja raditi na daljnjem poboljšanju sustava u interesu korisnika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B1BD36-641C-46CC-937C-D9DAFA6D3E80}"/>
              </a:ext>
            </a:extLst>
          </p:cNvPr>
          <p:cNvSpPr txBox="1"/>
          <p:nvPr/>
        </p:nvSpPr>
        <p:spPr>
          <a:xfrm>
            <a:off x="5671414" y="3318805"/>
            <a:ext cx="1768096" cy="11541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2300" dirty="0">
                <a:solidFill>
                  <a:schemeClr val="bg1"/>
                </a:solidFill>
              </a:rPr>
              <a:t>Prvi paket reformi 2021.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47AA300-2FC0-4D6F-9971-72C296F62081}"/>
              </a:ext>
            </a:extLst>
          </p:cNvPr>
          <p:cNvCxnSpPr>
            <a:cxnSpLocks/>
          </p:cNvCxnSpPr>
          <p:nvPr/>
        </p:nvCxnSpPr>
        <p:spPr>
          <a:xfrm>
            <a:off x="890242" y="4576564"/>
            <a:ext cx="1036778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9DB78B97-E4FE-414D-947C-5F066353AE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4910" y="5658393"/>
            <a:ext cx="2533475" cy="601403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7F2F777C-4F60-B74D-97D3-3F1499131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7781" y="5698094"/>
            <a:ext cx="537129" cy="52199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3CFEC6-34C7-41F8-B752-82AFD278D1B8}"/>
              </a:ext>
            </a:extLst>
          </p:cNvPr>
          <p:cNvSpPr txBox="1"/>
          <p:nvPr/>
        </p:nvSpPr>
        <p:spPr>
          <a:xfrm>
            <a:off x="786331" y="3784595"/>
            <a:ext cx="18891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NACIONALNO VIJEĆE ZA RAZVOJ SOC. POLITIKA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9D36FC6-A1EE-43CC-B527-31FD637D4D5A}"/>
              </a:ext>
            </a:extLst>
          </p:cNvPr>
          <p:cNvCxnSpPr>
            <a:cxnSpLocks/>
          </p:cNvCxnSpPr>
          <p:nvPr/>
        </p:nvCxnSpPr>
        <p:spPr>
          <a:xfrm>
            <a:off x="2440865" y="3783345"/>
            <a:ext cx="726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6FD9FA52-6396-47C8-A9FC-DF81903FD09F}"/>
              </a:ext>
            </a:extLst>
          </p:cNvPr>
          <p:cNvCxnSpPr>
            <a:cxnSpLocks/>
          </p:cNvCxnSpPr>
          <p:nvPr/>
        </p:nvCxnSpPr>
        <p:spPr>
          <a:xfrm>
            <a:off x="7684910" y="3783345"/>
            <a:ext cx="152440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52CB9C55-63BE-4CC7-AF53-6AFF5D03CEDA}"/>
              </a:ext>
            </a:extLst>
          </p:cNvPr>
          <p:cNvSpPr txBox="1"/>
          <p:nvPr/>
        </p:nvSpPr>
        <p:spPr>
          <a:xfrm>
            <a:off x="9483170" y="3318805"/>
            <a:ext cx="1768096" cy="115416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r-HR" sz="2300" dirty="0">
                <a:solidFill>
                  <a:schemeClr val="bg1"/>
                </a:solidFill>
              </a:rPr>
              <a:t>Drugi paket reformi 2022.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8609CB-F8A5-4EE7-870D-4018C1ADECB0}"/>
              </a:ext>
            </a:extLst>
          </p:cNvPr>
          <p:cNvSpPr txBox="1"/>
          <p:nvPr/>
        </p:nvSpPr>
        <p:spPr>
          <a:xfrm>
            <a:off x="7581737" y="3482568"/>
            <a:ext cx="176809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100" dirty="0">
                <a:solidFill>
                  <a:schemeClr val="bg1"/>
                </a:solidFill>
              </a:rPr>
              <a:t>NADZOR IMPLEMENTACIJE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D096C75-5188-437D-B633-DB4974F2D02B}"/>
              </a:ext>
            </a:extLst>
          </p:cNvPr>
          <p:cNvSpPr txBox="1"/>
          <p:nvPr/>
        </p:nvSpPr>
        <p:spPr>
          <a:xfrm>
            <a:off x="3045722" y="3583290"/>
            <a:ext cx="1768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Akcijski plan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A74C1F-EEC3-4665-93A4-15882392156D}"/>
              </a:ext>
            </a:extLst>
          </p:cNvPr>
          <p:cNvSpPr txBox="1"/>
          <p:nvPr/>
        </p:nvSpPr>
        <p:spPr>
          <a:xfrm>
            <a:off x="7578147" y="3827253"/>
            <a:ext cx="17680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100" dirty="0">
                <a:solidFill>
                  <a:schemeClr val="bg1"/>
                </a:solidFill>
              </a:rPr>
              <a:t>DIJALOG I KONSENZUS OKO NOVOG PAKETA REFORMI</a:t>
            </a:r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764B35FA-B55C-459E-A4B3-898BEFD963B2}"/>
              </a:ext>
            </a:extLst>
          </p:cNvPr>
          <p:cNvSpPr/>
          <p:nvPr/>
        </p:nvSpPr>
        <p:spPr>
          <a:xfrm>
            <a:off x="11378242" y="4553704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2" name="Flowchart: Connector 31">
            <a:extLst>
              <a:ext uri="{FF2B5EF4-FFF2-40B4-BE49-F238E27FC236}">
                <a16:creationId xmlns:a16="http://schemas.microsoft.com/office/drawing/2014/main" id="{8E0B7231-77A4-4D1F-9AED-E90F36B0D711}"/>
              </a:ext>
            </a:extLst>
          </p:cNvPr>
          <p:cNvSpPr/>
          <p:nvPr/>
        </p:nvSpPr>
        <p:spPr>
          <a:xfrm>
            <a:off x="11544177" y="455370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3" name="Flowchart: Connector 32">
            <a:extLst>
              <a:ext uri="{FF2B5EF4-FFF2-40B4-BE49-F238E27FC236}">
                <a16:creationId xmlns:a16="http://schemas.microsoft.com/office/drawing/2014/main" id="{72FE4145-F352-4740-BF16-C40D2DF08FF8}"/>
              </a:ext>
            </a:extLst>
          </p:cNvPr>
          <p:cNvSpPr/>
          <p:nvPr/>
        </p:nvSpPr>
        <p:spPr>
          <a:xfrm>
            <a:off x="11750040" y="4553702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D5695F-F566-48DF-9031-F574BA6D992A}"/>
              </a:ext>
            </a:extLst>
          </p:cNvPr>
          <p:cNvSpPr txBox="1"/>
          <p:nvPr/>
        </p:nvSpPr>
        <p:spPr>
          <a:xfrm>
            <a:off x="786331" y="3344068"/>
            <a:ext cx="1889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600" dirty="0">
                <a:solidFill>
                  <a:schemeClr val="bg1"/>
                </a:solidFill>
              </a:rPr>
              <a:t>MINISTARSTVO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613BB17-E999-46A8-84BA-1354A63E81D6}"/>
              </a:ext>
            </a:extLst>
          </p:cNvPr>
          <p:cNvCxnSpPr>
            <a:cxnSpLocks/>
          </p:cNvCxnSpPr>
          <p:nvPr/>
        </p:nvCxnSpPr>
        <p:spPr>
          <a:xfrm>
            <a:off x="4813817" y="3783345"/>
            <a:ext cx="72687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645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>
            <a:extLst>
              <a:ext uri="{FF2B5EF4-FFF2-40B4-BE49-F238E27FC236}">
                <a16:creationId xmlns:a16="http://schemas.microsoft.com/office/drawing/2014/main" id="{2AB7D98F-6BA5-4340-9A78-3046D7F90C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2" name="Group 2"/>
          <p:cNvGrpSpPr/>
          <p:nvPr/>
        </p:nvGrpSpPr>
        <p:grpSpPr>
          <a:xfrm>
            <a:off x="2436634" y="1078763"/>
            <a:ext cx="3572965" cy="1153089"/>
            <a:chOff x="0" y="0"/>
            <a:chExt cx="3858902" cy="1245368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3858902" cy="1245368"/>
            </a:xfrm>
            <a:custGeom>
              <a:avLst/>
              <a:gdLst/>
              <a:ahLst/>
              <a:cxnLst/>
              <a:rect l="l" t="t" r="r" b="b"/>
              <a:pathLst>
                <a:path w="3858902" h="1245368">
                  <a:moveTo>
                    <a:pt x="3734442" y="59690"/>
                  </a:moveTo>
                  <a:cubicBezTo>
                    <a:pt x="3770002" y="59690"/>
                    <a:pt x="3799212" y="88900"/>
                    <a:pt x="3799212" y="124460"/>
                  </a:cubicBezTo>
                  <a:lnTo>
                    <a:pt x="3799212" y="1120908"/>
                  </a:lnTo>
                  <a:cubicBezTo>
                    <a:pt x="3799212" y="1156468"/>
                    <a:pt x="3770002" y="1185678"/>
                    <a:pt x="3734442" y="1185678"/>
                  </a:cubicBezTo>
                  <a:lnTo>
                    <a:pt x="124460" y="1185678"/>
                  </a:lnTo>
                  <a:cubicBezTo>
                    <a:pt x="88900" y="1185678"/>
                    <a:pt x="59690" y="1156468"/>
                    <a:pt x="59690" y="1120908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3734442" y="59690"/>
                  </a:lnTo>
                  <a:moveTo>
                    <a:pt x="3734442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120908"/>
                  </a:lnTo>
                  <a:cubicBezTo>
                    <a:pt x="0" y="1189488"/>
                    <a:pt x="55880" y="1245368"/>
                    <a:pt x="124460" y="1245368"/>
                  </a:cubicBezTo>
                  <a:lnTo>
                    <a:pt x="3734442" y="1245368"/>
                  </a:lnTo>
                  <a:cubicBezTo>
                    <a:pt x="3803022" y="1245368"/>
                    <a:pt x="3858902" y="1189488"/>
                    <a:pt x="3858902" y="1120908"/>
                  </a:cubicBezTo>
                  <a:lnTo>
                    <a:pt x="3858902" y="124460"/>
                  </a:lnTo>
                  <a:cubicBezTo>
                    <a:pt x="3858902" y="55880"/>
                    <a:pt x="3803022" y="0"/>
                    <a:pt x="3734442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4" name="TextBox 4"/>
          <p:cNvSpPr txBox="1"/>
          <p:nvPr/>
        </p:nvSpPr>
        <p:spPr>
          <a:xfrm>
            <a:off x="2609542" y="1280220"/>
            <a:ext cx="3227147" cy="71814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800"/>
              </a:lnSpc>
            </a:pPr>
            <a:r>
              <a:rPr lang="hr-HR" sz="2800" dirty="0">
                <a:solidFill>
                  <a:srgbClr val="FFFFFF"/>
                </a:solidFill>
              </a:rPr>
              <a:t>Kvalitetnije i ujednačenije usluge</a:t>
            </a:r>
          </a:p>
        </p:txBody>
      </p:sp>
      <p:grpSp>
        <p:nvGrpSpPr>
          <p:cNvPr id="5" name="Group 5"/>
          <p:cNvGrpSpPr/>
          <p:nvPr/>
        </p:nvGrpSpPr>
        <p:grpSpPr>
          <a:xfrm>
            <a:off x="2436633" y="2269951"/>
            <a:ext cx="1719723" cy="1437025"/>
            <a:chOff x="0" y="0"/>
            <a:chExt cx="1857349" cy="155202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857349" cy="1552027"/>
            </a:xfrm>
            <a:custGeom>
              <a:avLst/>
              <a:gdLst/>
              <a:ahLst/>
              <a:cxnLst/>
              <a:rect l="l" t="t" r="r" b="b"/>
              <a:pathLst>
                <a:path w="1857349" h="1552027">
                  <a:moveTo>
                    <a:pt x="1732889" y="59690"/>
                  </a:moveTo>
                  <a:cubicBezTo>
                    <a:pt x="1768449" y="59690"/>
                    <a:pt x="1797659" y="88900"/>
                    <a:pt x="1797659" y="124460"/>
                  </a:cubicBezTo>
                  <a:lnTo>
                    <a:pt x="1797659" y="1427567"/>
                  </a:lnTo>
                  <a:cubicBezTo>
                    <a:pt x="1797659" y="1463127"/>
                    <a:pt x="1768449" y="1492337"/>
                    <a:pt x="1732889" y="1492337"/>
                  </a:cubicBezTo>
                  <a:lnTo>
                    <a:pt x="124460" y="1492337"/>
                  </a:lnTo>
                  <a:cubicBezTo>
                    <a:pt x="88900" y="1492337"/>
                    <a:pt x="59690" y="1463127"/>
                    <a:pt x="59690" y="1427567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732889" y="59690"/>
                  </a:lnTo>
                  <a:moveTo>
                    <a:pt x="1732889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427567"/>
                  </a:lnTo>
                  <a:cubicBezTo>
                    <a:pt x="0" y="1496147"/>
                    <a:pt x="55880" y="1552027"/>
                    <a:pt x="124460" y="1552027"/>
                  </a:cubicBezTo>
                  <a:lnTo>
                    <a:pt x="1732889" y="1552027"/>
                  </a:lnTo>
                  <a:cubicBezTo>
                    <a:pt x="1801469" y="1552027"/>
                    <a:pt x="1857349" y="1496147"/>
                    <a:pt x="1857349" y="1427567"/>
                  </a:cubicBezTo>
                  <a:lnTo>
                    <a:pt x="1857349" y="124460"/>
                  </a:lnTo>
                  <a:cubicBezTo>
                    <a:pt x="1857349" y="55880"/>
                    <a:pt x="1801469" y="0"/>
                    <a:pt x="1732889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grpSp>
        <p:nvGrpSpPr>
          <p:cNvPr id="7" name="Group 7"/>
          <p:cNvGrpSpPr/>
          <p:nvPr/>
        </p:nvGrpSpPr>
        <p:grpSpPr>
          <a:xfrm>
            <a:off x="6096000" y="1078763"/>
            <a:ext cx="1997037" cy="1153089"/>
            <a:chOff x="0" y="0"/>
            <a:chExt cx="2156855" cy="1245368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2156855" cy="1245368"/>
            </a:xfrm>
            <a:custGeom>
              <a:avLst/>
              <a:gdLst/>
              <a:ahLst/>
              <a:cxnLst/>
              <a:rect l="l" t="t" r="r" b="b"/>
              <a:pathLst>
                <a:path w="2156855" h="1245368">
                  <a:moveTo>
                    <a:pt x="2032395" y="59690"/>
                  </a:moveTo>
                  <a:cubicBezTo>
                    <a:pt x="2067955" y="59690"/>
                    <a:pt x="2097165" y="88900"/>
                    <a:pt x="2097165" y="124460"/>
                  </a:cubicBezTo>
                  <a:lnTo>
                    <a:pt x="2097165" y="1120908"/>
                  </a:lnTo>
                  <a:cubicBezTo>
                    <a:pt x="2097165" y="1156468"/>
                    <a:pt x="2067955" y="1185678"/>
                    <a:pt x="2032395" y="1185678"/>
                  </a:cubicBezTo>
                  <a:lnTo>
                    <a:pt x="124460" y="1185678"/>
                  </a:lnTo>
                  <a:cubicBezTo>
                    <a:pt x="88900" y="1185678"/>
                    <a:pt x="59690" y="1156468"/>
                    <a:pt x="59690" y="1120908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2032395" y="59690"/>
                  </a:lnTo>
                  <a:moveTo>
                    <a:pt x="2032395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120908"/>
                  </a:lnTo>
                  <a:cubicBezTo>
                    <a:pt x="0" y="1189488"/>
                    <a:pt x="55880" y="1245368"/>
                    <a:pt x="124460" y="1245368"/>
                  </a:cubicBezTo>
                  <a:lnTo>
                    <a:pt x="2032395" y="1245368"/>
                  </a:lnTo>
                  <a:cubicBezTo>
                    <a:pt x="2100975" y="1245368"/>
                    <a:pt x="2156855" y="1189488"/>
                    <a:pt x="2156855" y="1120908"/>
                  </a:cubicBezTo>
                  <a:lnTo>
                    <a:pt x="2156855" y="124460"/>
                  </a:lnTo>
                  <a:cubicBezTo>
                    <a:pt x="2156855" y="55880"/>
                    <a:pt x="2100975" y="0"/>
                    <a:pt x="2032395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9" name="TextBox 9"/>
          <p:cNvSpPr txBox="1"/>
          <p:nvPr/>
        </p:nvSpPr>
        <p:spPr>
          <a:xfrm>
            <a:off x="2494369" y="2697634"/>
            <a:ext cx="1541429" cy="6155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hr-HR" sz="2400" dirty="0">
                <a:solidFill>
                  <a:srgbClr val="FFFFFF"/>
                </a:solidFill>
              </a:rPr>
              <a:t>Sedam</a:t>
            </a:r>
          </a:p>
          <a:p>
            <a:pPr algn="ctr">
              <a:lnSpc>
                <a:spcPts val="2400"/>
              </a:lnSpc>
            </a:pPr>
            <a:r>
              <a:rPr lang="hr-HR" sz="2400" dirty="0">
                <a:solidFill>
                  <a:srgbClr val="FFFFFF"/>
                </a:solidFill>
              </a:rPr>
              <a:t>zakona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6260982" y="1204493"/>
            <a:ext cx="1667073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hr-HR" sz="2000" dirty="0">
                <a:solidFill>
                  <a:srgbClr val="FFFFFF"/>
                </a:solidFill>
              </a:rPr>
              <a:t>Povećane naknade za udomitelje</a:t>
            </a:r>
          </a:p>
        </p:txBody>
      </p:sp>
      <p:grpSp>
        <p:nvGrpSpPr>
          <p:cNvPr id="11" name="Group 11"/>
          <p:cNvGrpSpPr/>
          <p:nvPr/>
        </p:nvGrpSpPr>
        <p:grpSpPr>
          <a:xfrm>
            <a:off x="6096000" y="2325598"/>
            <a:ext cx="3572965" cy="2117594"/>
            <a:chOff x="0" y="0"/>
            <a:chExt cx="3858902" cy="2287061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3858902" cy="2287061"/>
            </a:xfrm>
            <a:custGeom>
              <a:avLst/>
              <a:gdLst/>
              <a:ahLst/>
              <a:cxnLst/>
              <a:rect l="l" t="t" r="r" b="b"/>
              <a:pathLst>
                <a:path w="3858902" h="2287061">
                  <a:moveTo>
                    <a:pt x="3734442" y="59690"/>
                  </a:moveTo>
                  <a:cubicBezTo>
                    <a:pt x="3770002" y="59690"/>
                    <a:pt x="3799212" y="88900"/>
                    <a:pt x="3799212" y="124460"/>
                  </a:cubicBezTo>
                  <a:lnTo>
                    <a:pt x="3799212" y="2162601"/>
                  </a:lnTo>
                  <a:cubicBezTo>
                    <a:pt x="3799212" y="2198161"/>
                    <a:pt x="3770002" y="2227371"/>
                    <a:pt x="3734442" y="2227371"/>
                  </a:cubicBezTo>
                  <a:lnTo>
                    <a:pt x="124460" y="2227371"/>
                  </a:lnTo>
                  <a:cubicBezTo>
                    <a:pt x="88900" y="2227371"/>
                    <a:pt x="59690" y="2198161"/>
                    <a:pt x="59690" y="2162601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3734442" y="59690"/>
                  </a:lnTo>
                  <a:moveTo>
                    <a:pt x="3734442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2162601"/>
                  </a:lnTo>
                  <a:cubicBezTo>
                    <a:pt x="0" y="2231181"/>
                    <a:pt x="55880" y="2287061"/>
                    <a:pt x="124460" y="2287061"/>
                  </a:cubicBezTo>
                  <a:lnTo>
                    <a:pt x="3734442" y="2287061"/>
                  </a:lnTo>
                  <a:cubicBezTo>
                    <a:pt x="3803022" y="2287061"/>
                    <a:pt x="3858902" y="2231181"/>
                    <a:pt x="3858902" y="2162601"/>
                  </a:cubicBezTo>
                  <a:lnTo>
                    <a:pt x="3858902" y="124460"/>
                  </a:lnTo>
                  <a:cubicBezTo>
                    <a:pt x="3858902" y="55880"/>
                    <a:pt x="3803022" y="0"/>
                    <a:pt x="3734442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13" name="TextBox 13"/>
          <p:cNvSpPr txBox="1"/>
          <p:nvPr/>
        </p:nvSpPr>
        <p:spPr>
          <a:xfrm>
            <a:off x="6268910" y="2839043"/>
            <a:ext cx="3227147" cy="90736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466"/>
              </a:lnSpc>
            </a:pPr>
            <a:r>
              <a:rPr lang="hr-HR" sz="3600" dirty="0">
                <a:solidFill>
                  <a:srgbClr val="FFFFFF"/>
                </a:solidFill>
              </a:rPr>
              <a:t>Cjelovita socijalna reforma</a:t>
            </a:r>
          </a:p>
        </p:txBody>
      </p:sp>
      <p:grpSp>
        <p:nvGrpSpPr>
          <p:cNvPr id="14" name="Group 14"/>
          <p:cNvGrpSpPr/>
          <p:nvPr/>
        </p:nvGrpSpPr>
        <p:grpSpPr>
          <a:xfrm>
            <a:off x="4223116" y="2269951"/>
            <a:ext cx="1786482" cy="1437025"/>
            <a:chOff x="0" y="0"/>
            <a:chExt cx="1929451" cy="1552027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1929451" cy="1552027"/>
            </a:xfrm>
            <a:custGeom>
              <a:avLst/>
              <a:gdLst/>
              <a:ahLst/>
              <a:cxnLst/>
              <a:rect l="l" t="t" r="r" b="b"/>
              <a:pathLst>
                <a:path w="1929451" h="1552027">
                  <a:moveTo>
                    <a:pt x="1804991" y="59690"/>
                  </a:moveTo>
                  <a:cubicBezTo>
                    <a:pt x="1840551" y="59690"/>
                    <a:pt x="1869761" y="88900"/>
                    <a:pt x="1869761" y="124460"/>
                  </a:cubicBezTo>
                  <a:lnTo>
                    <a:pt x="1869761" y="1427567"/>
                  </a:lnTo>
                  <a:cubicBezTo>
                    <a:pt x="1869761" y="1463127"/>
                    <a:pt x="1840551" y="1492337"/>
                    <a:pt x="1804991" y="1492337"/>
                  </a:cubicBezTo>
                  <a:lnTo>
                    <a:pt x="124460" y="1492337"/>
                  </a:lnTo>
                  <a:cubicBezTo>
                    <a:pt x="88900" y="1492337"/>
                    <a:pt x="59690" y="1463127"/>
                    <a:pt x="59690" y="1427567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804991" y="59690"/>
                  </a:lnTo>
                  <a:moveTo>
                    <a:pt x="1804991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427567"/>
                  </a:lnTo>
                  <a:cubicBezTo>
                    <a:pt x="0" y="1496147"/>
                    <a:pt x="55880" y="1552027"/>
                    <a:pt x="124460" y="1552027"/>
                  </a:cubicBezTo>
                  <a:lnTo>
                    <a:pt x="1804991" y="1552027"/>
                  </a:lnTo>
                  <a:cubicBezTo>
                    <a:pt x="1873571" y="1552027"/>
                    <a:pt x="1929451" y="1496147"/>
                    <a:pt x="1929451" y="1427567"/>
                  </a:cubicBezTo>
                  <a:lnTo>
                    <a:pt x="1929451" y="124460"/>
                  </a:lnTo>
                  <a:cubicBezTo>
                    <a:pt x="1929451" y="55880"/>
                    <a:pt x="1873571" y="0"/>
                    <a:pt x="1804991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16" name="TextBox 16"/>
          <p:cNvSpPr txBox="1"/>
          <p:nvPr/>
        </p:nvSpPr>
        <p:spPr>
          <a:xfrm>
            <a:off x="4345642" y="2492883"/>
            <a:ext cx="1541429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hr-HR" sz="2400" dirty="0">
                <a:solidFill>
                  <a:srgbClr val="FFFFFF"/>
                </a:solidFill>
              </a:rPr>
              <a:t>Tri</a:t>
            </a:r>
          </a:p>
          <a:p>
            <a:pPr algn="ctr">
              <a:lnSpc>
                <a:spcPts val="2400"/>
              </a:lnSpc>
            </a:pPr>
            <a:r>
              <a:rPr lang="hr-HR" sz="2400" dirty="0">
                <a:solidFill>
                  <a:srgbClr val="FFFFFF"/>
                </a:solidFill>
              </a:rPr>
              <a:t>nacionalna</a:t>
            </a:r>
          </a:p>
          <a:p>
            <a:pPr algn="ctr">
              <a:lnSpc>
                <a:spcPts val="2400"/>
              </a:lnSpc>
            </a:pPr>
            <a:r>
              <a:rPr lang="hr-HR" sz="2400" dirty="0">
                <a:solidFill>
                  <a:srgbClr val="FFFFFF"/>
                </a:solidFill>
              </a:rPr>
              <a:t>plana</a:t>
            </a:r>
          </a:p>
        </p:txBody>
      </p:sp>
      <p:grpSp>
        <p:nvGrpSpPr>
          <p:cNvPr id="17" name="Group 17"/>
          <p:cNvGrpSpPr/>
          <p:nvPr/>
        </p:nvGrpSpPr>
        <p:grpSpPr>
          <a:xfrm>
            <a:off x="8178492" y="1078763"/>
            <a:ext cx="1490473" cy="1153089"/>
            <a:chOff x="0" y="0"/>
            <a:chExt cx="1609752" cy="1245368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609752" cy="1245368"/>
            </a:xfrm>
            <a:custGeom>
              <a:avLst/>
              <a:gdLst/>
              <a:ahLst/>
              <a:cxnLst/>
              <a:rect l="l" t="t" r="r" b="b"/>
              <a:pathLst>
                <a:path w="1609752" h="1245368">
                  <a:moveTo>
                    <a:pt x="1485292" y="59690"/>
                  </a:moveTo>
                  <a:cubicBezTo>
                    <a:pt x="1520852" y="59690"/>
                    <a:pt x="1550062" y="88900"/>
                    <a:pt x="1550062" y="124460"/>
                  </a:cubicBezTo>
                  <a:lnTo>
                    <a:pt x="1550062" y="1120908"/>
                  </a:lnTo>
                  <a:cubicBezTo>
                    <a:pt x="1550062" y="1156468"/>
                    <a:pt x="1520852" y="1185678"/>
                    <a:pt x="1485292" y="1185678"/>
                  </a:cubicBezTo>
                  <a:lnTo>
                    <a:pt x="124460" y="1185678"/>
                  </a:lnTo>
                  <a:cubicBezTo>
                    <a:pt x="88900" y="1185678"/>
                    <a:pt x="59690" y="1156468"/>
                    <a:pt x="59690" y="1120908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1485292" y="59690"/>
                  </a:lnTo>
                  <a:moveTo>
                    <a:pt x="1485292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1120908"/>
                  </a:lnTo>
                  <a:cubicBezTo>
                    <a:pt x="0" y="1189488"/>
                    <a:pt x="55880" y="1245368"/>
                    <a:pt x="124460" y="1245368"/>
                  </a:cubicBezTo>
                  <a:lnTo>
                    <a:pt x="1485292" y="1245368"/>
                  </a:lnTo>
                  <a:cubicBezTo>
                    <a:pt x="1553872" y="1245368"/>
                    <a:pt x="1609752" y="1189488"/>
                    <a:pt x="1609752" y="1120908"/>
                  </a:cubicBezTo>
                  <a:lnTo>
                    <a:pt x="1609752" y="124460"/>
                  </a:lnTo>
                  <a:cubicBezTo>
                    <a:pt x="1609752" y="55880"/>
                    <a:pt x="1553872" y="0"/>
                    <a:pt x="1485292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19" name="TextBox 19"/>
          <p:cNvSpPr txBox="1"/>
          <p:nvPr/>
        </p:nvSpPr>
        <p:spPr>
          <a:xfrm>
            <a:off x="8339404" y="1116863"/>
            <a:ext cx="1243054" cy="100630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667"/>
              </a:lnSpc>
            </a:pPr>
            <a:r>
              <a:rPr lang="hr-HR" sz="1600" dirty="0">
                <a:solidFill>
                  <a:srgbClr val="FFFFFF"/>
                </a:solidFill>
              </a:rPr>
              <a:t>Nacionalni planovi</a:t>
            </a:r>
          </a:p>
          <a:p>
            <a:pPr algn="ctr">
              <a:lnSpc>
                <a:spcPts val="2667"/>
              </a:lnSpc>
            </a:pPr>
            <a:r>
              <a:rPr lang="hr-HR" sz="1600" dirty="0">
                <a:solidFill>
                  <a:srgbClr val="FFFFFF"/>
                </a:solidFill>
              </a:rPr>
              <a:t>51,3 </a:t>
            </a:r>
            <a:r>
              <a:rPr lang="hr-HR" sz="1600" dirty="0" err="1">
                <a:solidFill>
                  <a:srgbClr val="FFFFFF"/>
                </a:solidFill>
              </a:rPr>
              <a:t>mlrd</a:t>
            </a:r>
            <a:r>
              <a:rPr lang="hr-HR" sz="1600" dirty="0">
                <a:solidFill>
                  <a:srgbClr val="FFFFFF"/>
                </a:solidFill>
              </a:rPr>
              <a:t>. HRK</a:t>
            </a:r>
          </a:p>
        </p:txBody>
      </p:sp>
      <p:grpSp>
        <p:nvGrpSpPr>
          <p:cNvPr id="20" name="Group 20"/>
          <p:cNvGrpSpPr/>
          <p:nvPr/>
        </p:nvGrpSpPr>
        <p:grpSpPr>
          <a:xfrm>
            <a:off x="2436634" y="3795377"/>
            <a:ext cx="3572965" cy="647815"/>
            <a:chOff x="0" y="0"/>
            <a:chExt cx="3858902" cy="699659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3858902" cy="699659"/>
            </a:xfrm>
            <a:custGeom>
              <a:avLst/>
              <a:gdLst/>
              <a:ahLst/>
              <a:cxnLst/>
              <a:rect l="l" t="t" r="r" b="b"/>
              <a:pathLst>
                <a:path w="3858902" h="699659">
                  <a:moveTo>
                    <a:pt x="3734442" y="59690"/>
                  </a:moveTo>
                  <a:cubicBezTo>
                    <a:pt x="3770002" y="59690"/>
                    <a:pt x="3799212" y="88900"/>
                    <a:pt x="3799212" y="124460"/>
                  </a:cubicBezTo>
                  <a:lnTo>
                    <a:pt x="3799212" y="575199"/>
                  </a:lnTo>
                  <a:cubicBezTo>
                    <a:pt x="3799212" y="610759"/>
                    <a:pt x="3770002" y="639969"/>
                    <a:pt x="3734442" y="639969"/>
                  </a:cubicBezTo>
                  <a:lnTo>
                    <a:pt x="124460" y="639969"/>
                  </a:lnTo>
                  <a:cubicBezTo>
                    <a:pt x="88900" y="639969"/>
                    <a:pt x="59690" y="610759"/>
                    <a:pt x="59690" y="575199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3734442" y="59690"/>
                  </a:lnTo>
                  <a:moveTo>
                    <a:pt x="3734442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575199"/>
                  </a:lnTo>
                  <a:cubicBezTo>
                    <a:pt x="0" y="643779"/>
                    <a:pt x="55880" y="699659"/>
                    <a:pt x="124460" y="699659"/>
                  </a:cubicBezTo>
                  <a:lnTo>
                    <a:pt x="3734442" y="699659"/>
                  </a:lnTo>
                  <a:cubicBezTo>
                    <a:pt x="3803022" y="699659"/>
                    <a:pt x="3858902" y="643779"/>
                    <a:pt x="3858902" y="575199"/>
                  </a:cubicBezTo>
                  <a:lnTo>
                    <a:pt x="3858902" y="124460"/>
                  </a:lnTo>
                  <a:cubicBezTo>
                    <a:pt x="3858902" y="55880"/>
                    <a:pt x="3803022" y="0"/>
                    <a:pt x="3734442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22" name="TextBox 22"/>
          <p:cNvSpPr txBox="1"/>
          <p:nvPr/>
        </p:nvSpPr>
        <p:spPr>
          <a:xfrm>
            <a:off x="2609542" y="3963265"/>
            <a:ext cx="3227147" cy="30777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hr-HR" sz="2000" dirty="0">
                <a:solidFill>
                  <a:srgbClr val="FFFFFF"/>
                </a:solidFill>
              </a:rPr>
              <a:t>Hrvatski zavod za socijalni rad</a:t>
            </a:r>
          </a:p>
        </p:txBody>
      </p:sp>
      <p:grpSp>
        <p:nvGrpSpPr>
          <p:cNvPr id="23" name="Group 23"/>
          <p:cNvGrpSpPr/>
          <p:nvPr/>
        </p:nvGrpSpPr>
        <p:grpSpPr>
          <a:xfrm>
            <a:off x="2436634" y="4524845"/>
            <a:ext cx="7232331" cy="535341"/>
            <a:chOff x="0" y="0"/>
            <a:chExt cx="7811121" cy="578184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7811121" cy="578184"/>
            </a:xfrm>
            <a:custGeom>
              <a:avLst/>
              <a:gdLst/>
              <a:ahLst/>
              <a:cxnLst/>
              <a:rect l="l" t="t" r="r" b="b"/>
              <a:pathLst>
                <a:path w="7811121" h="578184">
                  <a:moveTo>
                    <a:pt x="7686661" y="59690"/>
                  </a:moveTo>
                  <a:cubicBezTo>
                    <a:pt x="7722221" y="59690"/>
                    <a:pt x="7751431" y="88900"/>
                    <a:pt x="7751431" y="124460"/>
                  </a:cubicBezTo>
                  <a:lnTo>
                    <a:pt x="7751431" y="453724"/>
                  </a:lnTo>
                  <a:cubicBezTo>
                    <a:pt x="7751431" y="489284"/>
                    <a:pt x="7722221" y="518494"/>
                    <a:pt x="7686661" y="518494"/>
                  </a:cubicBezTo>
                  <a:lnTo>
                    <a:pt x="124460" y="518494"/>
                  </a:lnTo>
                  <a:cubicBezTo>
                    <a:pt x="88900" y="518494"/>
                    <a:pt x="59690" y="489284"/>
                    <a:pt x="59690" y="4537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7686661" y="59690"/>
                  </a:lnTo>
                  <a:moveTo>
                    <a:pt x="7686661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453724"/>
                  </a:lnTo>
                  <a:cubicBezTo>
                    <a:pt x="0" y="522304"/>
                    <a:pt x="55880" y="578184"/>
                    <a:pt x="124460" y="578184"/>
                  </a:cubicBezTo>
                  <a:lnTo>
                    <a:pt x="7686661" y="578184"/>
                  </a:lnTo>
                  <a:cubicBezTo>
                    <a:pt x="7755241" y="578184"/>
                    <a:pt x="7811121" y="522304"/>
                    <a:pt x="7811121" y="453724"/>
                  </a:cubicBezTo>
                  <a:lnTo>
                    <a:pt x="7811121" y="124460"/>
                  </a:lnTo>
                  <a:cubicBezTo>
                    <a:pt x="7811121" y="55880"/>
                    <a:pt x="7755241" y="0"/>
                    <a:pt x="7686661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25" name="TextBox 25"/>
          <p:cNvSpPr txBox="1"/>
          <p:nvPr/>
        </p:nvSpPr>
        <p:spPr>
          <a:xfrm>
            <a:off x="4439225" y="4654086"/>
            <a:ext cx="3227147" cy="312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hr-HR" sz="2400" dirty="0">
                <a:solidFill>
                  <a:srgbClr val="FFFFFF"/>
                </a:solidFill>
              </a:rPr>
              <a:t>Standardizacija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91FF5173-5977-4649-8367-AFDFFF87C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4910" y="5658393"/>
            <a:ext cx="2533475" cy="60140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7CCF44F5-EAD3-1F4F-B8CE-50727C55EE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7781" y="5698094"/>
            <a:ext cx="537129" cy="521999"/>
          </a:xfrm>
          <a:prstGeom prst="rect">
            <a:avLst/>
          </a:prstGeom>
        </p:spPr>
      </p:pic>
      <p:grpSp>
        <p:nvGrpSpPr>
          <p:cNvPr id="29" name="Group 23">
            <a:extLst>
              <a:ext uri="{FF2B5EF4-FFF2-40B4-BE49-F238E27FC236}">
                <a16:creationId xmlns:a16="http://schemas.microsoft.com/office/drawing/2014/main" id="{DF498D20-277B-48A2-AA6D-502F8DB3EC6C}"/>
              </a:ext>
            </a:extLst>
          </p:cNvPr>
          <p:cNvGrpSpPr/>
          <p:nvPr/>
        </p:nvGrpSpPr>
        <p:grpSpPr>
          <a:xfrm>
            <a:off x="2436632" y="492139"/>
            <a:ext cx="7232331" cy="535341"/>
            <a:chOff x="0" y="0"/>
            <a:chExt cx="7811121" cy="578184"/>
          </a:xfrm>
        </p:grpSpPr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29073866-67F2-4677-BE49-0C8190FF51DD}"/>
                </a:ext>
              </a:extLst>
            </p:cNvPr>
            <p:cNvSpPr/>
            <p:nvPr/>
          </p:nvSpPr>
          <p:spPr>
            <a:xfrm>
              <a:off x="0" y="0"/>
              <a:ext cx="7811121" cy="578184"/>
            </a:xfrm>
            <a:custGeom>
              <a:avLst/>
              <a:gdLst/>
              <a:ahLst/>
              <a:cxnLst/>
              <a:rect l="l" t="t" r="r" b="b"/>
              <a:pathLst>
                <a:path w="7811121" h="578184">
                  <a:moveTo>
                    <a:pt x="7686661" y="59690"/>
                  </a:moveTo>
                  <a:cubicBezTo>
                    <a:pt x="7722221" y="59690"/>
                    <a:pt x="7751431" y="88900"/>
                    <a:pt x="7751431" y="124460"/>
                  </a:cubicBezTo>
                  <a:lnTo>
                    <a:pt x="7751431" y="453724"/>
                  </a:lnTo>
                  <a:cubicBezTo>
                    <a:pt x="7751431" y="489284"/>
                    <a:pt x="7722221" y="518494"/>
                    <a:pt x="7686661" y="518494"/>
                  </a:cubicBezTo>
                  <a:lnTo>
                    <a:pt x="124460" y="518494"/>
                  </a:lnTo>
                  <a:cubicBezTo>
                    <a:pt x="88900" y="518494"/>
                    <a:pt x="59690" y="489284"/>
                    <a:pt x="59690" y="453724"/>
                  </a:cubicBezTo>
                  <a:lnTo>
                    <a:pt x="59690" y="124460"/>
                  </a:lnTo>
                  <a:cubicBezTo>
                    <a:pt x="59690" y="88900"/>
                    <a:pt x="88900" y="59690"/>
                    <a:pt x="124460" y="59690"/>
                  </a:cubicBezTo>
                  <a:lnTo>
                    <a:pt x="7686661" y="59690"/>
                  </a:lnTo>
                  <a:moveTo>
                    <a:pt x="7686661" y="0"/>
                  </a:moveTo>
                  <a:lnTo>
                    <a:pt x="124460" y="0"/>
                  </a:lnTo>
                  <a:cubicBezTo>
                    <a:pt x="55880" y="0"/>
                    <a:pt x="0" y="55880"/>
                    <a:pt x="0" y="124460"/>
                  </a:cubicBezTo>
                  <a:lnTo>
                    <a:pt x="0" y="453724"/>
                  </a:lnTo>
                  <a:cubicBezTo>
                    <a:pt x="0" y="522304"/>
                    <a:pt x="55880" y="578184"/>
                    <a:pt x="124460" y="578184"/>
                  </a:cubicBezTo>
                  <a:lnTo>
                    <a:pt x="7686661" y="578184"/>
                  </a:lnTo>
                  <a:cubicBezTo>
                    <a:pt x="7755241" y="578184"/>
                    <a:pt x="7811121" y="522304"/>
                    <a:pt x="7811121" y="453724"/>
                  </a:cubicBezTo>
                  <a:lnTo>
                    <a:pt x="7811121" y="124460"/>
                  </a:lnTo>
                  <a:cubicBezTo>
                    <a:pt x="7811121" y="55880"/>
                    <a:pt x="7755241" y="0"/>
                    <a:pt x="7686661" y="0"/>
                  </a:cubicBezTo>
                  <a:close/>
                </a:path>
              </a:pathLst>
            </a:custGeom>
            <a:solidFill>
              <a:srgbClr val="FFFFFF"/>
            </a:solidFill>
          </p:spPr>
        </p:sp>
      </p:grpSp>
      <p:sp>
        <p:nvSpPr>
          <p:cNvPr id="31" name="TextBox 25">
            <a:extLst>
              <a:ext uri="{FF2B5EF4-FFF2-40B4-BE49-F238E27FC236}">
                <a16:creationId xmlns:a16="http://schemas.microsoft.com/office/drawing/2014/main" id="{39AADD01-DE30-4561-8B6D-E3DFE8E43E58}"/>
              </a:ext>
            </a:extLst>
          </p:cNvPr>
          <p:cNvSpPr txBox="1"/>
          <p:nvPr/>
        </p:nvSpPr>
        <p:spPr>
          <a:xfrm>
            <a:off x="2782957" y="603772"/>
            <a:ext cx="6549885" cy="31207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400"/>
              </a:lnSpc>
            </a:pPr>
            <a:r>
              <a:rPr lang="hr-HR" sz="2400" dirty="0">
                <a:solidFill>
                  <a:srgbClr val="FFFFFF"/>
                </a:solidFill>
              </a:rPr>
              <a:t>Jedinstvena metodologija za izračun cijena usluga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0" y="-50800"/>
            <a:ext cx="12192000" cy="69596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1C2AF60-57A8-4887-9C55-5447E69F3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solidFill>
                  <a:schemeClr val="bg1"/>
                </a:solidFill>
              </a:rPr>
              <a:t>Cjelovita reforma sustava socijalne skrbi </a:t>
            </a:r>
            <a:br>
              <a:rPr lang="hr-HR" dirty="0"/>
            </a:br>
            <a:endParaRPr lang="hr-HR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D73EE5-1DDF-4341-9242-B14E7588EC2B}"/>
              </a:ext>
            </a:extLst>
          </p:cNvPr>
          <p:cNvSpPr/>
          <p:nvPr/>
        </p:nvSpPr>
        <p:spPr>
          <a:xfrm>
            <a:off x="1222784" y="1700503"/>
            <a:ext cx="1685918" cy="1685675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7739F6B-5FA0-4622-BE6C-801FA45DD755}"/>
              </a:ext>
            </a:extLst>
          </p:cNvPr>
          <p:cNvSpPr txBox="1"/>
          <p:nvPr/>
        </p:nvSpPr>
        <p:spPr>
          <a:xfrm>
            <a:off x="1361068" y="2312506"/>
            <a:ext cx="1409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solidFill>
                  <a:schemeClr val="bg1"/>
                </a:solidFill>
              </a:rPr>
              <a:t>7 zakona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1C49A84-2015-45BE-9011-AA0728E58680}"/>
              </a:ext>
            </a:extLst>
          </p:cNvPr>
          <p:cNvSpPr/>
          <p:nvPr/>
        </p:nvSpPr>
        <p:spPr>
          <a:xfrm>
            <a:off x="8627732" y="1717360"/>
            <a:ext cx="1685918" cy="1685675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A1A4B41-639B-42BC-AC74-9ABC25154F1C}"/>
              </a:ext>
            </a:extLst>
          </p:cNvPr>
          <p:cNvSpPr txBox="1"/>
          <p:nvPr/>
        </p:nvSpPr>
        <p:spPr>
          <a:xfrm>
            <a:off x="4941511" y="1943175"/>
            <a:ext cx="1653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solidFill>
                  <a:schemeClr val="bg1"/>
                </a:solidFill>
              </a:rPr>
              <a:t>3 Nacionalna plana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82CB8C2-A324-4108-9D11-42345878F5E8}"/>
              </a:ext>
            </a:extLst>
          </p:cNvPr>
          <p:cNvCxnSpPr>
            <a:cxnSpLocks/>
          </p:cNvCxnSpPr>
          <p:nvPr/>
        </p:nvCxnSpPr>
        <p:spPr>
          <a:xfrm>
            <a:off x="1126576" y="3630204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AC59405-27D4-4320-8A27-EF4FE993F384}"/>
              </a:ext>
            </a:extLst>
          </p:cNvPr>
          <p:cNvCxnSpPr>
            <a:cxnSpLocks/>
          </p:cNvCxnSpPr>
          <p:nvPr/>
        </p:nvCxnSpPr>
        <p:spPr>
          <a:xfrm>
            <a:off x="4964629" y="3579159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08275FA6-A005-4369-92B4-9821F2D6CD51}"/>
              </a:ext>
            </a:extLst>
          </p:cNvPr>
          <p:cNvSpPr/>
          <p:nvPr/>
        </p:nvSpPr>
        <p:spPr>
          <a:xfrm flipV="1">
            <a:off x="5777522" y="3748277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BE3DAE8-98EE-4D01-A523-3BE68DDD00D0}"/>
              </a:ext>
            </a:extLst>
          </p:cNvPr>
          <p:cNvSpPr txBox="1"/>
          <p:nvPr/>
        </p:nvSpPr>
        <p:spPr>
          <a:xfrm>
            <a:off x="838200" y="4412470"/>
            <a:ext cx="26194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Zakon o socijalnoj skrbi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Zakon o </a:t>
            </a:r>
            <a:r>
              <a:rPr lang="hr-HR" sz="1600" dirty="0" err="1">
                <a:solidFill>
                  <a:schemeClr val="bg1"/>
                </a:solidFill>
              </a:rPr>
              <a:t>udomiteljstvu</a:t>
            </a:r>
            <a:endParaRPr lang="hr-HR" sz="1600" dirty="0">
              <a:solidFill>
                <a:schemeClr val="bg1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5 zakona o reguliranim profesijama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3070E65-2FB5-43E6-9083-F1460AB765DA}"/>
              </a:ext>
            </a:extLst>
          </p:cNvPr>
          <p:cNvSpPr txBox="1"/>
          <p:nvPr/>
        </p:nvSpPr>
        <p:spPr>
          <a:xfrm>
            <a:off x="4132325" y="4410637"/>
            <a:ext cx="392735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Nacionalni plan borbe protiv siromaštva i socijalne isključenosti za razdoblje od 2021. do 2027.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Nacionalni plan razvoja socijalnih usluga za razdoblje od 2021. do 2027.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Nacionalni plan izjednačavanja mogućnosti za osobe s invaliditetom od 2021. do 2027. godine.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6640219-0B55-4C9C-B134-78C2A1889D75}"/>
              </a:ext>
            </a:extLst>
          </p:cNvPr>
          <p:cNvSpPr/>
          <p:nvPr/>
        </p:nvSpPr>
        <p:spPr>
          <a:xfrm>
            <a:off x="4925258" y="1700503"/>
            <a:ext cx="1685918" cy="1685675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FC357B-00BB-4C4B-9148-7A25125E3E83}"/>
              </a:ext>
            </a:extLst>
          </p:cNvPr>
          <p:cNvSpPr txBox="1"/>
          <p:nvPr/>
        </p:nvSpPr>
        <p:spPr>
          <a:xfrm>
            <a:off x="8627732" y="2036674"/>
            <a:ext cx="1685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solidFill>
                  <a:schemeClr val="bg1"/>
                </a:solidFill>
              </a:rPr>
              <a:t>Velika ulaganja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89EAB52-0FEE-49D1-9194-E9382AA1B5F1}"/>
              </a:ext>
            </a:extLst>
          </p:cNvPr>
          <p:cNvCxnSpPr>
            <a:cxnSpLocks/>
          </p:cNvCxnSpPr>
          <p:nvPr/>
        </p:nvCxnSpPr>
        <p:spPr>
          <a:xfrm>
            <a:off x="8627732" y="3593480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4E8B0A6F-160E-4B39-948F-ABCD404528C5}"/>
              </a:ext>
            </a:extLst>
          </p:cNvPr>
          <p:cNvSpPr txBox="1"/>
          <p:nvPr/>
        </p:nvSpPr>
        <p:spPr>
          <a:xfrm>
            <a:off x="8435741" y="4408285"/>
            <a:ext cx="30950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Državni proračun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Europski socijalni fond (ESF), Europski fond za regionalni razvoj (ERDF), Fond za oporavak i otpornost (RRF)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JLPRS</a:t>
            </a:r>
          </a:p>
        </p:txBody>
      </p:sp>
      <p:sp>
        <p:nvSpPr>
          <p:cNvPr id="25" name="Isosceles Triangle 18">
            <a:extLst>
              <a:ext uri="{FF2B5EF4-FFF2-40B4-BE49-F238E27FC236}">
                <a16:creationId xmlns:a16="http://schemas.microsoft.com/office/drawing/2014/main" id="{53B91A3E-FD8A-CF47-80EE-43F58EA67F6E}"/>
              </a:ext>
            </a:extLst>
          </p:cNvPr>
          <p:cNvSpPr/>
          <p:nvPr/>
        </p:nvSpPr>
        <p:spPr>
          <a:xfrm flipV="1">
            <a:off x="9461820" y="3754740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sp>
        <p:nvSpPr>
          <p:cNvPr id="26" name="Isosceles Triangle 18">
            <a:extLst>
              <a:ext uri="{FF2B5EF4-FFF2-40B4-BE49-F238E27FC236}">
                <a16:creationId xmlns:a16="http://schemas.microsoft.com/office/drawing/2014/main" id="{FC745C99-8D8D-8D45-AFF5-9E416888B889}"/>
              </a:ext>
            </a:extLst>
          </p:cNvPr>
          <p:cNvSpPr/>
          <p:nvPr/>
        </p:nvSpPr>
        <p:spPr>
          <a:xfrm flipV="1">
            <a:off x="1982082" y="3760045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1CE3325-A8C9-BA49-A081-D63AD6247E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2784" y="5677244"/>
            <a:ext cx="2533475" cy="60140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B18C17CF-CA90-E849-875B-90A61EF2CB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687" y="5677244"/>
            <a:ext cx="537129" cy="521999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484A380-BFA3-46C7-9396-9A078D94B9AF}"/>
              </a:ext>
            </a:extLst>
          </p:cNvPr>
          <p:cNvSpPr txBox="1"/>
          <p:nvPr/>
        </p:nvSpPr>
        <p:spPr>
          <a:xfrm>
            <a:off x="1092816" y="3944795"/>
            <a:ext cx="2197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dirty="0">
                <a:solidFill>
                  <a:schemeClr val="bg1"/>
                </a:solidFill>
              </a:rPr>
              <a:t>1,2 MLRD.HRK za 2022./23.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207724-FE4B-49C5-9105-10B06D668231}"/>
              </a:ext>
            </a:extLst>
          </p:cNvPr>
          <p:cNvSpPr txBox="1"/>
          <p:nvPr/>
        </p:nvSpPr>
        <p:spPr>
          <a:xfrm>
            <a:off x="4904756" y="3944795"/>
            <a:ext cx="18922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dirty="0">
                <a:solidFill>
                  <a:schemeClr val="bg1"/>
                </a:solidFill>
              </a:rPr>
              <a:t>7,1 MLRD.HRK godišnje</a:t>
            </a:r>
          </a:p>
        </p:txBody>
      </p:sp>
    </p:spTree>
    <p:extLst>
      <p:ext uri="{BB962C8B-B14F-4D97-AF65-F5344CB8AC3E}">
        <p14:creationId xmlns:p14="http://schemas.microsoft.com/office/powerpoint/2010/main" val="2465600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C0E3-8451-4E62-A8C5-AC8FFF7D6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6A7BD6-F51C-4211-AFBA-C46A9CE859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9600"/>
          </a:xfrm>
          <a:prstGeom prst="rect">
            <a:avLst/>
          </a:prstGeom>
        </p:spPr>
      </p:pic>
      <p:sp>
        <p:nvSpPr>
          <p:cNvPr id="4" name="Title 4">
            <a:extLst>
              <a:ext uri="{FF2B5EF4-FFF2-40B4-BE49-F238E27FC236}">
                <a16:creationId xmlns:a16="http://schemas.microsoft.com/office/drawing/2014/main" id="{91B5DF44-81CE-40AA-80D9-13474B90B6B9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700" dirty="0">
                <a:solidFill>
                  <a:schemeClr val="bg1"/>
                </a:solidFill>
              </a:rPr>
              <a:t>Zakon o socijalnoj skrbi</a:t>
            </a:r>
            <a:br>
              <a:rPr lang="hr-HR" dirty="0"/>
            </a:br>
            <a:endParaRPr lang="hr-HR" dirty="0"/>
          </a:p>
        </p:txBody>
      </p:sp>
      <p:sp>
        <p:nvSpPr>
          <p:cNvPr id="5" name="TekstniOkvir 6">
            <a:extLst>
              <a:ext uri="{FF2B5EF4-FFF2-40B4-BE49-F238E27FC236}">
                <a16:creationId xmlns:a16="http://schemas.microsoft.com/office/drawing/2014/main" id="{81E99D35-158E-45A6-BAA8-3F9320E67E74}"/>
              </a:ext>
            </a:extLst>
          </p:cNvPr>
          <p:cNvSpPr txBox="1"/>
          <p:nvPr/>
        </p:nvSpPr>
        <p:spPr>
          <a:xfrm>
            <a:off x="990600" y="2828835"/>
            <a:ext cx="9989819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3600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Bolji i transparentniji sustav koji korisnicima pruža ujednačene i kvalitetnije usluge u njihovim lokalnim sredinama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72E2356-6BCB-49CA-8456-25F35D039B07}"/>
              </a:ext>
            </a:extLst>
          </p:cNvPr>
          <p:cNvCxnSpPr>
            <a:cxnSpLocks/>
          </p:cNvCxnSpPr>
          <p:nvPr/>
        </p:nvCxnSpPr>
        <p:spPr>
          <a:xfrm>
            <a:off x="1060121" y="1083609"/>
            <a:ext cx="4216729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24522254-F50B-484A-B3D4-AE07E0494D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865" y="5755562"/>
            <a:ext cx="2533475" cy="6014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8570897-2399-8E49-9B41-D24A61EAF6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736" y="5795263"/>
            <a:ext cx="537129" cy="52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25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00"/>
            <a:ext cx="12192000" cy="6959600"/>
          </a:xfrm>
          <a:prstGeom prst="rect">
            <a:avLst/>
          </a:prstGeom>
          <a:solidFill>
            <a:srgbClr val="353F8B"/>
          </a:solidFill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DA86952-1FE8-4982-8892-911E6AB9A93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700" dirty="0">
                <a:solidFill>
                  <a:schemeClr val="bg1"/>
                </a:solidFill>
              </a:rPr>
              <a:t>Zakon o socijalnoj skrbi</a:t>
            </a:r>
            <a:br>
              <a:rPr lang="hr-HR" dirty="0"/>
            </a:br>
            <a:endParaRPr lang="hr-HR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FA7F021-2E0F-41C7-BC23-F51C7CD46886}"/>
              </a:ext>
            </a:extLst>
          </p:cNvPr>
          <p:cNvCxnSpPr>
            <a:cxnSpLocks/>
          </p:cNvCxnSpPr>
          <p:nvPr/>
        </p:nvCxnSpPr>
        <p:spPr>
          <a:xfrm>
            <a:off x="1086156" y="4853749"/>
            <a:ext cx="1635273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1F9741-A781-4BA3-BA01-814A7AA63E6E}"/>
              </a:ext>
            </a:extLst>
          </p:cNvPr>
          <p:cNvCxnSpPr>
            <a:cxnSpLocks/>
          </p:cNvCxnSpPr>
          <p:nvPr/>
        </p:nvCxnSpPr>
        <p:spPr>
          <a:xfrm>
            <a:off x="4678908" y="3494713"/>
            <a:ext cx="161303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7BB3953-01DB-419E-AA62-216886696E3F}"/>
              </a:ext>
            </a:extLst>
          </p:cNvPr>
          <p:cNvSpPr txBox="1"/>
          <p:nvPr/>
        </p:nvSpPr>
        <p:spPr>
          <a:xfrm>
            <a:off x="6549737" y="4232843"/>
            <a:ext cx="1897921" cy="193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9BDA74-08DF-4E30-8023-7AC751C6AD9F}"/>
              </a:ext>
            </a:extLst>
          </p:cNvPr>
          <p:cNvSpPr txBox="1"/>
          <p:nvPr/>
        </p:nvSpPr>
        <p:spPr>
          <a:xfrm>
            <a:off x="9497340" y="4117480"/>
            <a:ext cx="1897921" cy="193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00A7F50-C57C-4848-858F-2DD50EC11789}"/>
              </a:ext>
            </a:extLst>
          </p:cNvPr>
          <p:cNvCxnSpPr>
            <a:cxnSpLocks/>
          </p:cNvCxnSpPr>
          <p:nvPr/>
        </p:nvCxnSpPr>
        <p:spPr>
          <a:xfrm>
            <a:off x="945821" y="902634"/>
            <a:ext cx="4216729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4CB5901E-C8E0-FA46-A5A7-2D4E61497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865" y="5755562"/>
            <a:ext cx="2533475" cy="60140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5650D12-032A-A441-90EB-2D394B78D8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736" y="5795263"/>
            <a:ext cx="537129" cy="521999"/>
          </a:xfrm>
          <a:prstGeom prst="rect">
            <a:avLst/>
          </a:prstGeom>
        </p:spPr>
      </p:pic>
      <p:pic>
        <p:nvPicPr>
          <p:cNvPr id="4" name="Graphic 3" descr="Coins">
            <a:extLst>
              <a:ext uri="{FF2B5EF4-FFF2-40B4-BE49-F238E27FC236}">
                <a16:creationId xmlns:a16="http://schemas.microsoft.com/office/drawing/2014/main" id="{2E961EC3-3EF1-4725-87C8-170FD84AFC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003646" y="-468924"/>
            <a:ext cx="6264187" cy="62641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D604B1-C1FE-462F-BA77-24AFD8EAD51D}"/>
              </a:ext>
            </a:extLst>
          </p:cNvPr>
          <p:cNvSpPr txBox="1"/>
          <p:nvPr/>
        </p:nvSpPr>
        <p:spPr>
          <a:xfrm>
            <a:off x="1057211" y="4390759"/>
            <a:ext cx="189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361,96 MIL. HRK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CD1573B-B0BC-4914-B6DF-F9847169243A}"/>
              </a:ext>
            </a:extLst>
          </p:cNvPr>
          <p:cNvSpPr txBox="1"/>
          <p:nvPr/>
        </p:nvSpPr>
        <p:spPr>
          <a:xfrm>
            <a:off x="1010033" y="4882483"/>
            <a:ext cx="189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2022.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118B4E4-322B-47C0-8CC3-4FE8C8BF9E6E}"/>
              </a:ext>
            </a:extLst>
          </p:cNvPr>
          <p:cNvCxnSpPr>
            <a:cxnSpLocks/>
          </p:cNvCxnSpPr>
          <p:nvPr/>
        </p:nvCxnSpPr>
        <p:spPr>
          <a:xfrm flipV="1">
            <a:off x="3309257" y="3635829"/>
            <a:ext cx="1317172" cy="1124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9BA2204-D3C8-40FB-9940-D27FD02F897C}"/>
              </a:ext>
            </a:extLst>
          </p:cNvPr>
          <p:cNvSpPr txBox="1"/>
          <p:nvPr/>
        </p:nvSpPr>
        <p:spPr>
          <a:xfrm>
            <a:off x="4642418" y="3093142"/>
            <a:ext cx="189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chemeClr val="bg1"/>
                </a:solidFill>
              </a:rPr>
              <a:t>669,9 MIL. HRK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A3A596F-D2E5-4C34-8E42-94CF75B3FE0F}"/>
              </a:ext>
            </a:extLst>
          </p:cNvPr>
          <p:cNvSpPr txBox="1"/>
          <p:nvPr/>
        </p:nvSpPr>
        <p:spPr>
          <a:xfrm>
            <a:off x="4518564" y="3558309"/>
            <a:ext cx="189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2023.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666ED38-1561-4AFF-8CFB-2C48F23D9639}"/>
              </a:ext>
            </a:extLst>
          </p:cNvPr>
          <p:cNvSpPr txBox="1"/>
          <p:nvPr/>
        </p:nvSpPr>
        <p:spPr>
          <a:xfrm>
            <a:off x="2890763" y="3828628"/>
            <a:ext cx="1897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11843C9C-2CA7-4B6D-9312-CE3ED5084ACA}"/>
              </a:ext>
            </a:extLst>
          </p:cNvPr>
          <p:cNvSpPr/>
          <p:nvPr/>
        </p:nvSpPr>
        <p:spPr>
          <a:xfrm flipV="1">
            <a:off x="5409259" y="4060387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56B9D62F-8E2D-4575-8E5C-4C15C29EB639}"/>
              </a:ext>
            </a:extLst>
          </p:cNvPr>
          <p:cNvSpPr txBox="1"/>
          <p:nvPr/>
        </p:nvSpPr>
        <p:spPr>
          <a:xfrm>
            <a:off x="4626430" y="4259536"/>
            <a:ext cx="1665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Gotovo dvostruko više ulaganja</a:t>
            </a:r>
          </a:p>
        </p:txBody>
      </p:sp>
    </p:spTree>
    <p:extLst>
      <p:ext uri="{BB962C8B-B14F-4D97-AF65-F5344CB8AC3E}">
        <p14:creationId xmlns:p14="http://schemas.microsoft.com/office/powerpoint/2010/main" val="3451953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913"/>
            <a:ext cx="12192000" cy="6959600"/>
          </a:xfrm>
          <a:prstGeom prst="rect">
            <a:avLst/>
          </a:prstGeom>
          <a:solidFill>
            <a:srgbClr val="353F8B"/>
          </a:solidFill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DA86952-1FE8-4982-8892-911E6AB9A93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700" dirty="0">
                <a:solidFill>
                  <a:schemeClr val="bg1"/>
                </a:solidFill>
              </a:rPr>
              <a:t>Zakon o socijalnoj skrbi</a:t>
            </a:r>
            <a:br>
              <a:rPr lang="hr-HR" dirty="0"/>
            </a:br>
            <a:endParaRPr lang="hr-HR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50C8C5D-2838-4B28-A2AD-8A309DDD92CF}"/>
              </a:ext>
            </a:extLst>
          </p:cNvPr>
          <p:cNvSpPr/>
          <p:nvPr/>
        </p:nvSpPr>
        <p:spPr>
          <a:xfrm>
            <a:off x="1192015" y="1427669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35EA42C-8E7C-45F8-B982-A1699D500254}"/>
              </a:ext>
            </a:extLst>
          </p:cNvPr>
          <p:cNvSpPr/>
          <p:nvPr/>
        </p:nvSpPr>
        <p:spPr>
          <a:xfrm>
            <a:off x="5037132" y="1378805"/>
            <a:ext cx="1897474" cy="1897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5EAF202-4A4D-45A4-8D97-537D15E8FA27}"/>
              </a:ext>
            </a:extLst>
          </p:cNvPr>
          <p:cNvSpPr/>
          <p:nvPr/>
        </p:nvSpPr>
        <p:spPr>
          <a:xfrm>
            <a:off x="9102511" y="1446655"/>
            <a:ext cx="1897474" cy="1897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FA7F021-2E0F-41C7-BC23-F51C7CD46886}"/>
              </a:ext>
            </a:extLst>
          </p:cNvPr>
          <p:cNvCxnSpPr>
            <a:cxnSpLocks/>
          </p:cNvCxnSpPr>
          <p:nvPr/>
        </p:nvCxnSpPr>
        <p:spPr>
          <a:xfrm>
            <a:off x="1154191" y="3536577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1F9741-A781-4BA3-BA01-814A7AA63E6E}"/>
              </a:ext>
            </a:extLst>
          </p:cNvPr>
          <p:cNvCxnSpPr>
            <a:cxnSpLocks/>
          </p:cNvCxnSpPr>
          <p:nvPr/>
        </p:nvCxnSpPr>
        <p:spPr>
          <a:xfrm>
            <a:off x="5089844" y="3536577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E36AEC55-55AD-4610-B6F7-5D8C691FEC54}"/>
              </a:ext>
            </a:extLst>
          </p:cNvPr>
          <p:cNvSpPr/>
          <p:nvPr/>
        </p:nvSpPr>
        <p:spPr>
          <a:xfrm flipV="1">
            <a:off x="2035117" y="3729830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6909442-185F-46BE-B55B-3893F631A85D}"/>
              </a:ext>
            </a:extLst>
          </p:cNvPr>
          <p:cNvSpPr/>
          <p:nvPr/>
        </p:nvSpPr>
        <p:spPr>
          <a:xfrm flipV="1">
            <a:off x="5917835" y="3727402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BB3953-01DB-419E-AA62-216886696E3F}"/>
              </a:ext>
            </a:extLst>
          </p:cNvPr>
          <p:cNvSpPr txBox="1"/>
          <p:nvPr/>
        </p:nvSpPr>
        <p:spPr>
          <a:xfrm>
            <a:off x="6549737" y="4232843"/>
            <a:ext cx="1897921" cy="193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9BDA74-08DF-4E30-8023-7AC751C6AD9F}"/>
              </a:ext>
            </a:extLst>
          </p:cNvPr>
          <p:cNvSpPr txBox="1"/>
          <p:nvPr/>
        </p:nvSpPr>
        <p:spPr>
          <a:xfrm>
            <a:off x="9497340" y="4117480"/>
            <a:ext cx="1897921" cy="193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43A4820-E709-4A59-9547-BDE504F20C46}"/>
              </a:ext>
            </a:extLst>
          </p:cNvPr>
          <p:cNvSpPr txBox="1"/>
          <p:nvPr/>
        </p:nvSpPr>
        <p:spPr>
          <a:xfrm>
            <a:off x="894282" y="3939680"/>
            <a:ext cx="27639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Povećanje osnovice za izračun ZMN i usklađivanje ekvivalentne ljestvice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Veće naknade za osobne potrebe korisnika smještaja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00A7F50-C57C-4848-858F-2DD50EC11789}"/>
              </a:ext>
            </a:extLst>
          </p:cNvPr>
          <p:cNvCxnSpPr>
            <a:cxnSpLocks/>
          </p:cNvCxnSpPr>
          <p:nvPr/>
        </p:nvCxnSpPr>
        <p:spPr>
          <a:xfrm>
            <a:off x="945821" y="902634"/>
            <a:ext cx="4216729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4CB5901E-C8E0-FA46-A5A7-2D4E61497F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865" y="5755562"/>
            <a:ext cx="2533475" cy="601403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E5650D12-032A-A441-90EB-2D394B78D8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736" y="5795263"/>
            <a:ext cx="537129" cy="521999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893967E-EBAF-8146-B315-08CB5792D67A}"/>
              </a:ext>
            </a:extLst>
          </p:cNvPr>
          <p:cNvCxnSpPr>
            <a:cxnSpLocks/>
          </p:cNvCxnSpPr>
          <p:nvPr/>
        </p:nvCxnSpPr>
        <p:spPr>
          <a:xfrm>
            <a:off x="9073578" y="3536577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Isosceles Triangle 22">
            <a:extLst>
              <a:ext uri="{FF2B5EF4-FFF2-40B4-BE49-F238E27FC236}">
                <a16:creationId xmlns:a16="http://schemas.microsoft.com/office/drawing/2014/main" id="{6BE45AF0-DE3D-8B47-A47E-4AD0D5F3E4DB}"/>
              </a:ext>
            </a:extLst>
          </p:cNvPr>
          <p:cNvSpPr/>
          <p:nvPr/>
        </p:nvSpPr>
        <p:spPr>
          <a:xfrm flipV="1">
            <a:off x="9983213" y="3683943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5AA3D32-3D18-46A9-8DEE-01EAFBC3E832}"/>
              </a:ext>
            </a:extLst>
          </p:cNvPr>
          <p:cNvSpPr txBox="1"/>
          <p:nvPr/>
        </p:nvSpPr>
        <p:spPr>
          <a:xfrm>
            <a:off x="1337599" y="1774794"/>
            <a:ext cx="1646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solidFill>
                  <a:schemeClr val="bg1"/>
                </a:solidFill>
              </a:rPr>
              <a:t>Smanjenje rizika od siromaštva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D5BDD3D-56B8-45BB-BBA7-1FF0DB76EBAA}"/>
              </a:ext>
            </a:extLst>
          </p:cNvPr>
          <p:cNvSpPr txBox="1"/>
          <p:nvPr/>
        </p:nvSpPr>
        <p:spPr>
          <a:xfrm>
            <a:off x="4702262" y="3958333"/>
            <a:ext cx="2925967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>
                <a:solidFill>
                  <a:schemeClr val="bg1"/>
                </a:solidFill>
              </a:rPr>
              <a:t>Jedinstvena metodologija za izračun cijena usluga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Socijalno mentorstvo, sveobuhvatna procjena i planiranje, prethodna stručna procjena, psihosocijalni tretman zbog prevencije nasilja u obitelji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6ED0A7-FDB5-4993-9DEB-81D827E74C05}"/>
              </a:ext>
            </a:extLst>
          </p:cNvPr>
          <p:cNvSpPr txBox="1"/>
          <p:nvPr/>
        </p:nvSpPr>
        <p:spPr>
          <a:xfrm>
            <a:off x="5215535" y="1778042"/>
            <a:ext cx="1646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dirty="0">
                <a:solidFill>
                  <a:schemeClr val="bg1"/>
                </a:solidFill>
              </a:rPr>
              <a:t>Kvalitetnije i dostupnije usluge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957B8F6C-1F35-435F-B04F-1EFD1842D57D}"/>
              </a:ext>
            </a:extLst>
          </p:cNvPr>
          <p:cNvSpPr txBox="1"/>
          <p:nvPr/>
        </p:nvSpPr>
        <p:spPr>
          <a:xfrm>
            <a:off x="9102286" y="1844191"/>
            <a:ext cx="18405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Nova organizacija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587CCAE-F8F4-46FA-A83E-8FCE66D2B5C9}"/>
              </a:ext>
            </a:extLst>
          </p:cNvPr>
          <p:cNvSpPr txBox="1"/>
          <p:nvPr/>
        </p:nvSpPr>
        <p:spPr>
          <a:xfrm>
            <a:off x="8717698" y="3958333"/>
            <a:ext cx="29805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Osnivanje Hrvatskog zavoda za socijalni rad koji s radom počinje 1.1.2023.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Obiteljski centar kao samostalna ustanova</a:t>
            </a:r>
          </a:p>
        </p:txBody>
      </p:sp>
    </p:spTree>
    <p:extLst>
      <p:ext uri="{BB962C8B-B14F-4D97-AF65-F5344CB8AC3E}">
        <p14:creationId xmlns:p14="http://schemas.microsoft.com/office/powerpoint/2010/main" val="3365546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9600"/>
          </a:xfrm>
          <a:prstGeom prst="rect">
            <a:avLst/>
          </a:prstGeom>
          <a:solidFill>
            <a:srgbClr val="353F8B"/>
          </a:solidFill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DA86952-1FE8-4982-8892-911E6AB9A93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700" dirty="0">
                <a:solidFill>
                  <a:schemeClr val="bg1"/>
                </a:solidFill>
              </a:rPr>
              <a:t>Zakon o socijalnoj skrbi</a:t>
            </a:r>
            <a:br>
              <a:rPr lang="hr-HR" dirty="0"/>
            </a:br>
            <a:endParaRPr lang="hr-HR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350C8C5D-2838-4B28-A2AD-8A309DDD92CF}"/>
              </a:ext>
            </a:extLst>
          </p:cNvPr>
          <p:cNvSpPr/>
          <p:nvPr/>
        </p:nvSpPr>
        <p:spPr>
          <a:xfrm>
            <a:off x="1192015" y="1427669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35EA42C-8E7C-45F8-B982-A1699D500254}"/>
              </a:ext>
            </a:extLst>
          </p:cNvPr>
          <p:cNvSpPr/>
          <p:nvPr/>
        </p:nvSpPr>
        <p:spPr>
          <a:xfrm>
            <a:off x="3927689" y="1415906"/>
            <a:ext cx="1897474" cy="1897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5EAF202-4A4D-45A4-8D97-537D15E8FA27}"/>
              </a:ext>
            </a:extLst>
          </p:cNvPr>
          <p:cNvSpPr/>
          <p:nvPr/>
        </p:nvSpPr>
        <p:spPr>
          <a:xfrm>
            <a:off x="9102511" y="1446655"/>
            <a:ext cx="1897474" cy="1897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D413E2-1FC2-467A-B1D5-26B66874B74F}"/>
              </a:ext>
            </a:extLst>
          </p:cNvPr>
          <p:cNvSpPr txBox="1"/>
          <p:nvPr/>
        </p:nvSpPr>
        <p:spPr>
          <a:xfrm>
            <a:off x="9130996" y="1957975"/>
            <a:ext cx="18405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Smanjenje broja javnih ovlasti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FA7F021-2E0F-41C7-BC23-F51C7CD46886}"/>
              </a:ext>
            </a:extLst>
          </p:cNvPr>
          <p:cNvCxnSpPr>
            <a:cxnSpLocks/>
          </p:cNvCxnSpPr>
          <p:nvPr/>
        </p:nvCxnSpPr>
        <p:spPr>
          <a:xfrm>
            <a:off x="1154191" y="3536577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5FAF17B-0E32-409B-9678-C988CE335D8E}"/>
              </a:ext>
            </a:extLst>
          </p:cNvPr>
          <p:cNvCxnSpPr>
            <a:cxnSpLocks/>
          </p:cNvCxnSpPr>
          <p:nvPr/>
        </p:nvCxnSpPr>
        <p:spPr>
          <a:xfrm>
            <a:off x="9073578" y="3536577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81F9741-A781-4BA3-BA01-814A7AA63E6E}"/>
              </a:ext>
            </a:extLst>
          </p:cNvPr>
          <p:cNvCxnSpPr>
            <a:cxnSpLocks/>
          </p:cNvCxnSpPr>
          <p:nvPr/>
        </p:nvCxnSpPr>
        <p:spPr>
          <a:xfrm>
            <a:off x="3892415" y="3536577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E36AEC55-55AD-4610-B6F7-5D8C691FEC54}"/>
              </a:ext>
            </a:extLst>
          </p:cNvPr>
          <p:cNvSpPr/>
          <p:nvPr/>
        </p:nvSpPr>
        <p:spPr>
          <a:xfrm flipV="1">
            <a:off x="2035117" y="3729830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687D4F9C-891C-46E5-BAF1-ACBEEF81C97C}"/>
              </a:ext>
            </a:extLst>
          </p:cNvPr>
          <p:cNvSpPr/>
          <p:nvPr/>
        </p:nvSpPr>
        <p:spPr>
          <a:xfrm flipV="1">
            <a:off x="9983213" y="3683943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36909442-185F-46BE-B55B-3893F631A85D}"/>
              </a:ext>
            </a:extLst>
          </p:cNvPr>
          <p:cNvSpPr/>
          <p:nvPr/>
        </p:nvSpPr>
        <p:spPr>
          <a:xfrm flipV="1">
            <a:off x="4774359" y="3717922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3FF0B95-B85F-41C9-9552-610142C99503}"/>
              </a:ext>
            </a:extLst>
          </p:cNvPr>
          <p:cNvSpPr txBox="1"/>
          <p:nvPr/>
        </p:nvSpPr>
        <p:spPr>
          <a:xfrm>
            <a:off x="3602134" y="4371975"/>
            <a:ext cx="1897921" cy="193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7BB3953-01DB-419E-AA62-216886696E3F}"/>
              </a:ext>
            </a:extLst>
          </p:cNvPr>
          <p:cNvSpPr txBox="1"/>
          <p:nvPr/>
        </p:nvSpPr>
        <p:spPr>
          <a:xfrm>
            <a:off x="6549737" y="4232843"/>
            <a:ext cx="1897921" cy="193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9BDA74-08DF-4E30-8023-7AC751C6AD9F}"/>
              </a:ext>
            </a:extLst>
          </p:cNvPr>
          <p:cNvSpPr txBox="1"/>
          <p:nvPr/>
        </p:nvSpPr>
        <p:spPr>
          <a:xfrm>
            <a:off x="9497340" y="4117480"/>
            <a:ext cx="1897921" cy="193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7366CF7-0AD7-4B0C-8174-1E630DDBC55A}"/>
              </a:ext>
            </a:extLst>
          </p:cNvPr>
          <p:cNvSpPr txBox="1"/>
          <p:nvPr/>
        </p:nvSpPr>
        <p:spPr>
          <a:xfrm>
            <a:off x="8691866" y="3896262"/>
            <a:ext cx="29624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Nastavak smanjenja javnih ovlasti u budućnosti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Jačanje stručnog rada CZSS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D8FD4E-B4B7-40E7-BD16-06C0FC8A92C1}"/>
              </a:ext>
            </a:extLst>
          </p:cNvPr>
          <p:cNvSpPr txBox="1"/>
          <p:nvPr/>
        </p:nvSpPr>
        <p:spPr>
          <a:xfrm>
            <a:off x="3998903" y="1932922"/>
            <a:ext cx="184050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Kontinuirano stručno usavršavanje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43A4820-E709-4A59-9547-BDE504F20C46}"/>
              </a:ext>
            </a:extLst>
          </p:cNvPr>
          <p:cNvSpPr txBox="1"/>
          <p:nvPr/>
        </p:nvSpPr>
        <p:spPr>
          <a:xfrm>
            <a:off x="3747380" y="3898206"/>
            <a:ext cx="2292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Osnivanje Akademije koja s radom počinje 1.1.2023.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000A7F50-C57C-4848-858F-2DD50EC11789}"/>
              </a:ext>
            </a:extLst>
          </p:cNvPr>
          <p:cNvCxnSpPr>
            <a:cxnSpLocks/>
          </p:cNvCxnSpPr>
          <p:nvPr/>
        </p:nvCxnSpPr>
        <p:spPr>
          <a:xfrm>
            <a:off x="945821" y="902634"/>
            <a:ext cx="4216729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CED6C804-209A-4F16-A233-2A6061CF49E4}"/>
              </a:ext>
            </a:extLst>
          </p:cNvPr>
          <p:cNvSpPr txBox="1"/>
          <p:nvPr/>
        </p:nvSpPr>
        <p:spPr>
          <a:xfrm>
            <a:off x="1321422" y="1932922"/>
            <a:ext cx="16995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Nova zapošljavanja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0210100-1D51-44BA-AB51-D62A5AB1A5C4}"/>
              </a:ext>
            </a:extLst>
          </p:cNvPr>
          <p:cNvSpPr txBox="1"/>
          <p:nvPr/>
        </p:nvSpPr>
        <p:spPr>
          <a:xfrm>
            <a:off x="856821" y="3899906"/>
            <a:ext cx="2648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Uz 196 zaposlenih još 326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30% više stručnjaka u tri godine (1685→2207)</a:t>
            </a: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90440831-4470-4F64-B28C-60959B947E9D}"/>
              </a:ext>
            </a:extLst>
          </p:cNvPr>
          <p:cNvSpPr/>
          <p:nvPr/>
        </p:nvSpPr>
        <p:spPr>
          <a:xfrm>
            <a:off x="6522221" y="1404510"/>
            <a:ext cx="1897474" cy="1897200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36F6FB62-AAD9-4070-82CE-C0349E94EECC}"/>
              </a:ext>
            </a:extLst>
          </p:cNvPr>
          <p:cNvCxnSpPr>
            <a:cxnSpLocks/>
          </p:cNvCxnSpPr>
          <p:nvPr/>
        </p:nvCxnSpPr>
        <p:spPr>
          <a:xfrm>
            <a:off x="6521774" y="3536577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Isosceles Triangle 41">
            <a:extLst>
              <a:ext uri="{FF2B5EF4-FFF2-40B4-BE49-F238E27FC236}">
                <a16:creationId xmlns:a16="http://schemas.microsoft.com/office/drawing/2014/main" id="{7BE73262-E969-4968-BA5C-664D99A46A90}"/>
              </a:ext>
            </a:extLst>
          </p:cNvPr>
          <p:cNvSpPr/>
          <p:nvPr/>
        </p:nvSpPr>
        <p:spPr>
          <a:xfrm flipV="1">
            <a:off x="7430663" y="3706974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EA2AACC-C627-4D78-9CB7-6187E24126F1}"/>
              </a:ext>
            </a:extLst>
          </p:cNvPr>
          <p:cNvSpPr txBox="1"/>
          <p:nvPr/>
        </p:nvSpPr>
        <p:spPr>
          <a:xfrm>
            <a:off x="6432564" y="1993055"/>
            <a:ext cx="20625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000" dirty="0">
                <a:solidFill>
                  <a:schemeClr val="bg1"/>
                </a:solidFill>
              </a:rPr>
              <a:t>Transparentnost </a:t>
            </a:r>
          </a:p>
          <a:p>
            <a:pPr algn="ctr"/>
            <a:r>
              <a:rPr lang="hr-HR" sz="2000" dirty="0">
                <a:solidFill>
                  <a:schemeClr val="bg1"/>
                </a:solidFill>
              </a:rPr>
              <a:t>i nadzor sustava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26548B8-A341-40FE-B565-5A418871F5E2}"/>
              </a:ext>
            </a:extLst>
          </p:cNvPr>
          <p:cNvSpPr txBox="1"/>
          <p:nvPr/>
        </p:nvSpPr>
        <p:spPr>
          <a:xfrm>
            <a:off x="6234235" y="3904707"/>
            <a:ext cx="25514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Osnivanje Povjerenstva za pritužbe građana koje će se osnovati 1.1.2022.</a:t>
            </a:r>
          </a:p>
        </p:txBody>
      </p:sp>
    </p:spTree>
    <p:extLst>
      <p:ext uri="{BB962C8B-B14F-4D97-AF65-F5344CB8AC3E}">
        <p14:creationId xmlns:p14="http://schemas.microsoft.com/office/powerpoint/2010/main" val="175150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  <p:sp>
        <p:nvSpPr>
          <p:cNvPr id="4" name="TekstniOkvir 3">
            <a:extLst>
              <a:ext uri="{FF2B5EF4-FFF2-40B4-BE49-F238E27FC236}">
                <a16:creationId xmlns:a16="http://schemas.microsoft.com/office/drawing/2014/main" id="{C70B97AC-25ED-421F-AFDF-CF968EB0AC0B}"/>
              </a:ext>
            </a:extLst>
          </p:cNvPr>
          <p:cNvSpPr txBox="1"/>
          <p:nvPr/>
        </p:nvSpPr>
        <p:spPr>
          <a:xfrm>
            <a:off x="673796" y="477944"/>
            <a:ext cx="95745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600" dirty="0">
                <a:solidFill>
                  <a:schemeClr val="bg1"/>
                </a:solidFill>
                <a:latin typeface="+mj-lt"/>
              </a:rPr>
              <a:t>Z</a:t>
            </a:r>
            <a:r>
              <a:rPr kumimoji="0" lang="hr-HR" sz="3600" i="0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akon</a:t>
            </a:r>
            <a:r>
              <a:rPr kumimoji="0" lang="hr-HR" sz="360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o izmjenama i dopunama Zakona o </a:t>
            </a:r>
            <a:r>
              <a:rPr kumimoji="0" lang="hr-HR" sz="3600" i="0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udomiteljstvu</a:t>
            </a:r>
            <a:endParaRPr kumimoji="0" lang="hr-HR" sz="360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8" name="TekstniOkvir 6">
            <a:extLst>
              <a:ext uri="{FF2B5EF4-FFF2-40B4-BE49-F238E27FC236}">
                <a16:creationId xmlns:a16="http://schemas.microsoft.com/office/drawing/2014/main" id="{6FB6DD34-D32D-4BDC-91B2-143C7C652F4E}"/>
              </a:ext>
            </a:extLst>
          </p:cNvPr>
          <p:cNvSpPr txBox="1"/>
          <p:nvPr/>
        </p:nvSpPr>
        <p:spPr>
          <a:xfrm>
            <a:off x="891540" y="2828835"/>
            <a:ext cx="104089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r-HR" sz="3600" b="1" kern="0" dirty="0">
                <a:solidFill>
                  <a:schemeClr val="bg1"/>
                </a:solidFill>
                <a:cs typeface="Times New Roman" panose="02020603050405020304" pitchFamily="18" charset="0"/>
              </a:rPr>
              <a:t>Poboljšanje uvjeta skrbi za djecu bez adekvatne roditeljske skrbi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964405F-E1C5-4D8A-A0CA-FB71C9D03558}"/>
              </a:ext>
            </a:extLst>
          </p:cNvPr>
          <p:cNvCxnSpPr>
            <a:cxnSpLocks/>
          </p:cNvCxnSpPr>
          <p:nvPr/>
        </p:nvCxnSpPr>
        <p:spPr>
          <a:xfrm>
            <a:off x="752475" y="1112184"/>
            <a:ext cx="7534275" cy="0"/>
          </a:xfrm>
          <a:prstGeom prst="line">
            <a:avLst/>
          </a:prstGeom>
          <a:ln>
            <a:solidFill>
              <a:srgbClr val="D090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7F54B8E-FCE7-473D-B746-E87EE5F21F33}"/>
              </a:ext>
            </a:extLst>
          </p:cNvPr>
          <p:cNvCxnSpPr>
            <a:cxnSpLocks/>
          </p:cNvCxnSpPr>
          <p:nvPr/>
        </p:nvCxnSpPr>
        <p:spPr>
          <a:xfrm>
            <a:off x="752475" y="1597959"/>
            <a:ext cx="2533650" cy="0"/>
          </a:xfrm>
          <a:prstGeom prst="line">
            <a:avLst/>
          </a:prstGeom>
          <a:ln>
            <a:solidFill>
              <a:srgbClr val="D090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31B3ABE3-9900-D44B-ABFE-C27A15A7B3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865" y="5670361"/>
            <a:ext cx="2533475" cy="60140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B52C89D-4C8F-0442-9561-8DE976A4AD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6736" y="5764931"/>
            <a:ext cx="537129" cy="52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275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FAC776C-1EFC-4E80-AE18-D6AFAC1D98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niOkvir 3">
            <a:extLst>
              <a:ext uri="{FF2B5EF4-FFF2-40B4-BE49-F238E27FC236}">
                <a16:creationId xmlns:a16="http://schemas.microsoft.com/office/drawing/2014/main" id="{0605278F-5B98-4E77-B2BA-1475C4F83BE6}"/>
              </a:ext>
            </a:extLst>
          </p:cNvPr>
          <p:cNvSpPr txBox="1"/>
          <p:nvPr/>
        </p:nvSpPr>
        <p:spPr>
          <a:xfrm>
            <a:off x="673796" y="477944"/>
            <a:ext cx="95745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3600" dirty="0">
                <a:solidFill>
                  <a:schemeClr val="bg1"/>
                </a:solidFill>
              </a:rPr>
              <a:t>Z</a:t>
            </a:r>
            <a:r>
              <a:rPr kumimoji="0" lang="hr-HR" sz="3600" i="0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akon</a:t>
            </a:r>
            <a:r>
              <a:rPr kumimoji="0" lang="hr-HR" sz="3600" i="0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o izmjenama i dopunama Zakona o </a:t>
            </a:r>
            <a:r>
              <a:rPr kumimoji="0" lang="hr-HR" sz="3600" i="0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udomiteljstvu</a:t>
            </a:r>
            <a:endParaRPr kumimoji="0" lang="hr-HR" sz="3600" i="0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D110A98-BC1B-482D-AE7E-72561DAA9A08}"/>
              </a:ext>
            </a:extLst>
          </p:cNvPr>
          <p:cNvSpPr/>
          <p:nvPr/>
        </p:nvSpPr>
        <p:spPr>
          <a:xfrm>
            <a:off x="1102021" y="1813853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F255964-90C5-4898-9106-0B5460D2BDD9}"/>
              </a:ext>
            </a:extLst>
          </p:cNvPr>
          <p:cNvSpPr/>
          <p:nvPr/>
        </p:nvSpPr>
        <p:spPr>
          <a:xfrm>
            <a:off x="5136735" y="1809412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5156B38-0F5E-4921-BA84-3A2765F7FEF7}"/>
              </a:ext>
            </a:extLst>
          </p:cNvPr>
          <p:cNvSpPr/>
          <p:nvPr/>
        </p:nvSpPr>
        <p:spPr>
          <a:xfrm>
            <a:off x="9197819" y="1809412"/>
            <a:ext cx="1897474" cy="1894582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F1352-E66A-4110-A428-FE2BEC3AF40E}"/>
              </a:ext>
            </a:extLst>
          </p:cNvPr>
          <p:cNvCxnSpPr>
            <a:cxnSpLocks/>
          </p:cNvCxnSpPr>
          <p:nvPr/>
        </p:nvCxnSpPr>
        <p:spPr>
          <a:xfrm>
            <a:off x="9197596" y="3847124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51781CD-9102-4DD6-94C7-70CEC41A12A4}"/>
              </a:ext>
            </a:extLst>
          </p:cNvPr>
          <p:cNvCxnSpPr>
            <a:cxnSpLocks/>
          </p:cNvCxnSpPr>
          <p:nvPr/>
        </p:nvCxnSpPr>
        <p:spPr>
          <a:xfrm>
            <a:off x="1142018" y="3844016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AF8AE84-8A49-4F0D-839E-51B14D9824C1}"/>
              </a:ext>
            </a:extLst>
          </p:cNvPr>
          <p:cNvCxnSpPr>
            <a:cxnSpLocks/>
          </p:cNvCxnSpPr>
          <p:nvPr/>
        </p:nvCxnSpPr>
        <p:spPr>
          <a:xfrm>
            <a:off x="5071076" y="3835133"/>
            <a:ext cx="189792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E2AFE99-ED37-4F05-ADD2-F801CCEB8AAD}"/>
              </a:ext>
            </a:extLst>
          </p:cNvPr>
          <p:cNvSpPr txBox="1"/>
          <p:nvPr/>
        </p:nvSpPr>
        <p:spPr>
          <a:xfrm>
            <a:off x="5220818" y="2247464"/>
            <a:ext cx="177200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15 do 60% veće naknade za udomitelje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3929E4-A588-4FBF-AA0B-1640712BEBCC}"/>
              </a:ext>
            </a:extLst>
          </p:cNvPr>
          <p:cNvSpPr txBox="1"/>
          <p:nvPr/>
        </p:nvSpPr>
        <p:spPr>
          <a:xfrm>
            <a:off x="1267709" y="2217910"/>
            <a:ext cx="16465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>
                <a:solidFill>
                  <a:schemeClr val="bg1"/>
                </a:solidFill>
              </a:rPr>
              <a:t>Veće </a:t>
            </a:r>
            <a:r>
              <a:rPr lang="hr-HR" sz="2200" dirty="0" err="1">
                <a:solidFill>
                  <a:schemeClr val="bg1"/>
                </a:solidFill>
              </a:rPr>
              <a:t>opskrbnine</a:t>
            </a:r>
            <a:r>
              <a:rPr lang="hr-HR" sz="2200" dirty="0">
                <a:solidFill>
                  <a:schemeClr val="bg1"/>
                </a:solidFill>
              </a:rPr>
              <a:t> za korisnike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EC65C36-BF2D-44B6-9906-CA05D25678E9}"/>
              </a:ext>
            </a:extLst>
          </p:cNvPr>
          <p:cNvSpPr txBox="1"/>
          <p:nvPr/>
        </p:nvSpPr>
        <p:spPr>
          <a:xfrm>
            <a:off x="9197596" y="2193659"/>
            <a:ext cx="19483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 err="1">
                <a:solidFill>
                  <a:schemeClr val="bg1"/>
                </a:solidFill>
              </a:rPr>
              <a:t>Fleksibilizacija</a:t>
            </a:r>
            <a:r>
              <a:rPr lang="hr-HR" sz="2200" dirty="0">
                <a:solidFill>
                  <a:schemeClr val="bg1"/>
                </a:solidFill>
              </a:rPr>
              <a:t> uvjeta za udomitelje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D0FBB53-4480-43B3-8F02-2C4DB4822A74}"/>
              </a:ext>
            </a:extLst>
          </p:cNvPr>
          <p:cNvSpPr txBox="1"/>
          <p:nvPr/>
        </p:nvSpPr>
        <p:spPr>
          <a:xfrm>
            <a:off x="4421970" y="4538318"/>
            <a:ext cx="36187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Tradicionalno </a:t>
            </a:r>
            <a:r>
              <a:rPr lang="hr-HR" sz="1600" dirty="0" err="1">
                <a:solidFill>
                  <a:schemeClr val="bg1"/>
                </a:solidFill>
              </a:rPr>
              <a:t>udomiteljstvo</a:t>
            </a:r>
            <a:r>
              <a:rPr lang="hr-HR" sz="1600" dirty="0">
                <a:solidFill>
                  <a:schemeClr val="bg1"/>
                </a:solidFill>
              </a:rPr>
              <a:t> oko 60%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 err="1">
                <a:solidFill>
                  <a:schemeClr val="bg1"/>
                </a:solidFill>
              </a:rPr>
              <a:t>Udomiteljstvo</a:t>
            </a:r>
            <a:r>
              <a:rPr lang="hr-HR" sz="1600" dirty="0">
                <a:solidFill>
                  <a:schemeClr val="bg1"/>
                </a:solidFill>
              </a:rPr>
              <a:t> kao zanimanje od 15 do 60%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Specijaliziranog </a:t>
            </a:r>
            <a:r>
              <a:rPr lang="hr-HR" sz="1600" dirty="0" err="1">
                <a:solidFill>
                  <a:schemeClr val="bg1"/>
                </a:solidFill>
              </a:rPr>
              <a:t>udomiteljstvo</a:t>
            </a:r>
            <a:r>
              <a:rPr lang="hr-HR" sz="1600" dirty="0">
                <a:solidFill>
                  <a:schemeClr val="bg1"/>
                </a:solidFill>
              </a:rPr>
              <a:t> za djecu 4.500 do 7.500 HRK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Standardno </a:t>
            </a:r>
            <a:r>
              <a:rPr lang="hr-HR" sz="1600" dirty="0" err="1">
                <a:solidFill>
                  <a:schemeClr val="bg1"/>
                </a:solidFill>
              </a:rPr>
              <a:t>udomiteljstvo</a:t>
            </a:r>
            <a:r>
              <a:rPr lang="hr-HR" sz="1600" dirty="0">
                <a:solidFill>
                  <a:schemeClr val="bg1"/>
                </a:solidFill>
              </a:rPr>
              <a:t> 4.000 HRK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Drugačije uređenje visine – najmanje jednom godišnje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157A46D-DF1B-48CD-AE5C-978A6398AFF5}"/>
              </a:ext>
            </a:extLst>
          </p:cNvPr>
          <p:cNvSpPr txBox="1"/>
          <p:nvPr/>
        </p:nvSpPr>
        <p:spPr>
          <a:xfrm>
            <a:off x="5148348" y="4033059"/>
            <a:ext cx="189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44,14 MIL.HRK</a:t>
            </a:r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0AE04AB1-A0AD-43D7-A7C6-25D3E4693F06}"/>
              </a:ext>
            </a:extLst>
          </p:cNvPr>
          <p:cNvSpPr/>
          <p:nvPr/>
        </p:nvSpPr>
        <p:spPr>
          <a:xfrm flipV="1">
            <a:off x="1960791" y="3915790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5ABF8C0-FD61-4A96-8165-F65D41C9C182}"/>
              </a:ext>
            </a:extLst>
          </p:cNvPr>
          <p:cNvSpPr txBox="1"/>
          <p:nvPr/>
        </p:nvSpPr>
        <p:spPr>
          <a:xfrm>
            <a:off x="1142018" y="4068823"/>
            <a:ext cx="189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dirty="0">
                <a:solidFill>
                  <a:schemeClr val="bg1"/>
                </a:solidFill>
              </a:rPr>
              <a:t>42,16 MIL.HRK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0DBA1190-5780-4F62-B090-112ADA2A7F4A}"/>
              </a:ext>
            </a:extLst>
          </p:cNvPr>
          <p:cNvSpPr/>
          <p:nvPr/>
        </p:nvSpPr>
        <p:spPr>
          <a:xfrm flipV="1">
            <a:off x="6020037" y="3914433"/>
            <a:ext cx="136067" cy="114186"/>
          </a:xfrm>
          <a:prstGeom prst="triangl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9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235D24A-6A12-4BE1-9A6A-05150BD9DA8C}"/>
              </a:ext>
            </a:extLst>
          </p:cNvPr>
          <p:cNvSpPr txBox="1"/>
          <p:nvPr/>
        </p:nvSpPr>
        <p:spPr>
          <a:xfrm>
            <a:off x="766978" y="4569746"/>
            <a:ext cx="2888013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Sredstva za osnovne potrebe korisnika značajno povećane – za djecu do 42% (ovisno o dobi) a za odrasle osobe do 25%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Drugačije uređenje visine – najmanje jednom godišnje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4E604C-E9B7-44AE-91F3-5113165DFA56}"/>
              </a:ext>
            </a:extLst>
          </p:cNvPr>
          <p:cNvSpPr txBox="1"/>
          <p:nvPr/>
        </p:nvSpPr>
        <p:spPr>
          <a:xfrm>
            <a:off x="8559441" y="4452802"/>
            <a:ext cx="334953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 err="1">
                <a:solidFill>
                  <a:schemeClr val="bg1"/>
                </a:solidFill>
              </a:rPr>
              <a:t>Fleksibilizacija</a:t>
            </a:r>
            <a:r>
              <a:rPr lang="hr-HR" sz="1600" dirty="0">
                <a:solidFill>
                  <a:schemeClr val="bg1"/>
                </a:solidFill>
              </a:rPr>
              <a:t> specijaliziranog </a:t>
            </a:r>
            <a:r>
              <a:rPr lang="hr-HR" sz="1600" dirty="0" err="1">
                <a:solidFill>
                  <a:schemeClr val="bg1"/>
                </a:solidFill>
              </a:rPr>
              <a:t>udomiteljstva</a:t>
            </a:r>
            <a:r>
              <a:rPr lang="hr-HR" sz="1600" dirty="0">
                <a:solidFill>
                  <a:schemeClr val="bg1"/>
                </a:solidFill>
              </a:rPr>
              <a:t> za djecu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schemeClr val="bg1"/>
                </a:solidFill>
              </a:rPr>
              <a:t>Mogućnost za osobe sa srednjoškolskim obrazovanjem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hr-HR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D43CB8E-A92E-4600-9A99-37B953CE9256}"/>
              </a:ext>
            </a:extLst>
          </p:cNvPr>
          <p:cNvCxnSpPr>
            <a:cxnSpLocks/>
          </p:cNvCxnSpPr>
          <p:nvPr/>
        </p:nvCxnSpPr>
        <p:spPr>
          <a:xfrm>
            <a:off x="752475" y="1112184"/>
            <a:ext cx="7648575" cy="0"/>
          </a:xfrm>
          <a:prstGeom prst="line">
            <a:avLst/>
          </a:prstGeom>
          <a:ln>
            <a:solidFill>
              <a:srgbClr val="D090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39FC52F-6EBE-4660-8E09-A6CE1E036CDA}"/>
              </a:ext>
            </a:extLst>
          </p:cNvPr>
          <p:cNvCxnSpPr>
            <a:cxnSpLocks/>
          </p:cNvCxnSpPr>
          <p:nvPr/>
        </p:nvCxnSpPr>
        <p:spPr>
          <a:xfrm>
            <a:off x="752475" y="1599832"/>
            <a:ext cx="2552700" cy="0"/>
          </a:xfrm>
          <a:prstGeom prst="line">
            <a:avLst/>
          </a:prstGeom>
          <a:ln>
            <a:solidFill>
              <a:srgbClr val="D090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2815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D767FF8-7AE8-4B93-9599-E9F0039A29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kstniOkvir 3">
            <a:extLst>
              <a:ext uri="{FF2B5EF4-FFF2-40B4-BE49-F238E27FC236}">
                <a16:creationId xmlns:a16="http://schemas.microsoft.com/office/drawing/2014/main" id="{E06F118D-5459-425D-B6CD-497A562AAEB4}"/>
              </a:ext>
            </a:extLst>
          </p:cNvPr>
          <p:cNvSpPr txBox="1"/>
          <p:nvPr/>
        </p:nvSpPr>
        <p:spPr>
          <a:xfrm>
            <a:off x="673796" y="477944"/>
            <a:ext cx="957453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3600" dirty="0">
                <a:solidFill>
                  <a:schemeClr val="bg1"/>
                </a:solidFill>
                <a:latin typeface="+mj-lt"/>
              </a:rPr>
              <a:t>Pet zakona kojima se reguliraju profesije u području socijalne skrbi</a:t>
            </a:r>
          </a:p>
        </p:txBody>
      </p:sp>
      <p:pic>
        <p:nvPicPr>
          <p:cNvPr id="5" name="Graphic 4" descr="Man">
            <a:extLst>
              <a:ext uri="{FF2B5EF4-FFF2-40B4-BE49-F238E27FC236}">
                <a16:creationId xmlns:a16="http://schemas.microsoft.com/office/drawing/2014/main" id="{D2DAEEE9-AD4E-4222-8D30-333D7887F1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0383" y="2514600"/>
            <a:ext cx="914400" cy="914400"/>
          </a:xfrm>
          <a:prstGeom prst="rect">
            <a:avLst/>
          </a:prstGeom>
        </p:spPr>
      </p:pic>
      <p:pic>
        <p:nvPicPr>
          <p:cNvPr id="6" name="Graphic 5" descr="Man">
            <a:extLst>
              <a:ext uri="{FF2B5EF4-FFF2-40B4-BE49-F238E27FC236}">
                <a16:creationId xmlns:a16="http://schemas.microsoft.com/office/drawing/2014/main" id="{51E9B2AF-835E-46E9-AEE1-2C46D6E9B0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78221" y="2514600"/>
            <a:ext cx="914400" cy="914400"/>
          </a:xfrm>
          <a:prstGeom prst="rect">
            <a:avLst/>
          </a:prstGeom>
        </p:spPr>
      </p:pic>
      <p:pic>
        <p:nvPicPr>
          <p:cNvPr id="9" name="Graphic 8" descr="Woman">
            <a:extLst>
              <a:ext uri="{FF2B5EF4-FFF2-40B4-BE49-F238E27FC236}">
                <a16:creationId xmlns:a16="http://schemas.microsoft.com/office/drawing/2014/main" id="{3F465233-D12D-4BFF-A0C3-A47B193552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025508" y="3325941"/>
            <a:ext cx="914400" cy="914400"/>
          </a:xfrm>
          <a:prstGeom prst="rect">
            <a:avLst/>
          </a:prstGeom>
        </p:spPr>
      </p:pic>
      <p:pic>
        <p:nvPicPr>
          <p:cNvPr id="10" name="Graphic 9" descr="Woman">
            <a:extLst>
              <a:ext uri="{FF2B5EF4-FFF2-40B4-BE49-F238E27FC236}">
                <a16:creationId xmlns:a16="http://schemas.microsoft.com/office/drawing/2014/main" id="{C971D7FA-9FCC-4309-A2E4-9943B4AE83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547197" y="3321898"/>
            <a:ext cx="914400" cy="914400"/>
          </a:xfrm>
          <a:prstGeom prst="rect">
            <a:avLst/>
          </a:prstGeom>
        </p:spPr>
      </p:pic>
      <p:pic>
        <p:nvPicPr>
          <p:cNvPr id="11" name="Graphic 10" descr="Woman">
            <a:extLst>
              <a:ext uri="{FF2B5EF4-FFF2-40B4-BE49-F238E27FC236}">
                <a16:creationId xmlns:a16="http://schemas.microsoft.com/office/drawing/2014/main" id="{80F4AE66-E95F-460B-8E57-6049F1E727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27871" y="3309773"/>
            <a:ext cx="914400" cy="914400"/>
          </a:xfrm>
          <a:prstGeom prst="rect">
            <a:avLst/>
          </a:prstGeom>
        </p:spPr>
      </p:pic>
      <p:pic>
        <p:nvPicPr>
          <p:cNvPr id="12" name="Graphic 11" descr="Man">
            <a:extLst>
              <a:ext uri="{FF2B5EF4-FFF2-40B4-BE49-F238E27FC236}">
                <a16:creationId xmlns:a16="http://schemas.microsoft.com/office/drawing/2014/main" id="{120A168A-EC52-4C12-ACFC-169040F9FC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70681" y="2514600"/>
            <a:ext cx="914400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2A0F40F-3F74-4C38-ABE0-40513420CD18}"/>
              </a:ext>
            </a:extLst>
          </p:cNvPr>
          <p:cNvSpPr txBox="1"/>
          <p:nvPr/>
        </p:nvSpPr>
        <p:spPr>
          <a:xfrm>
            <a:off x="495300" y="3724275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Socijalni radnik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3409A0-6910-46C9-81B4-36231092B3DC}"/>
              </a:ext>
            </a:extLst>
          </p:cNvPr>
          <p:cNvSpPr txBox="1"/>
          <p:nvPr/>
        </p:nvSpPr>
        <p:spPr>
          <a:xfrm>
            <a:off x="2727871" y="4321870"/>
            <a:ext cx="1086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Psiholog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7496B7-F215-45EA-8A32-F852591FCD20}"/>
              </a:ext>
            </a:extLst>
          </p:cNvPr>
          <p:cNvSpPr txBox="1"/>
          <p:nvPr/>
        </p:nvSpPr>
        <p:spPr>
          <a:xfrm>
            <a:off x="4322865" y="3724275"/>
            <a:ext cx="1852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Socijalni pedagog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C3D7B7-3A43-4C19-B82C-DDB4A078E6B8}"/>
              </a:ext>
            </a:extLst>
          </p:cNvPr>
          <p:cNvSpPr txBox="1"/>
          <p:nvPr/>
        </p:nvSpPr>
        <p:spPr>
          <a:xfrm>
            <a:off x="6241170" y="4333062"/>
            <a:ext cx="2529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Edukacijski </a:t>
            </a:r>
            <a:r>
              <a:rPr lang="hr-HR" dirty="0" err="1">
                <a:solidFill>
                  <a:schemeClr val="bg1"/>
                </a:solidFill>
              </a:rPr>
              <a:t>rehabilitator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27BF6C-73B9-4A67-A6C7-A48D242E7583}"/>
              </a:ext>
            </a:extLst>
          </p:cNvPr>
          <p:cNvSpPr txBox="1"/>
          <p:nvPr/>
        </p:nvSpPr>
        <p:spPr>
          <a:xfrm>
            <a:off x="8457979" y="3724275"/>
            <a:ext cx="15398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Psihoterapeut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B5B15A0-1B57-4F39-B3EF-9C56A2543AAC}"/>
              </a:ext>
            </a:extLst>
          </p:cNvPr>
          <p:cNvSpPr txBox="1"/>
          <p:nvPr/>
        </p:nvSpPr>
        <p:spPr>
          <a:xfrm>
            <a:off x="9841826" y="4333062"/>
            <a:ext cx="232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Savjetodavni terapeut</a:t>
            </a:r>
          </a:p>
        </p:txBody>
      </p:sp>
      <p:sp>
        <p:nvSpPr>
          <p:cNvPr id="30" name="TekstniOkvir 3">
            <a:extLst>
              <a:ext uri="{FF2B5EF4-FFF2-40B4-BE49-F238E27FC236}">
                <a16:creationId xmlns:a16="http://schemas.microsoft.com/office/drawing/2014/main" id="{E89D7112-7849-4CFA-BFE8-3DCE6C30323F}"/>
              </a:ext>
            </a:extLst>
          </p:cNvPr>
          <p:cNvSpPr txBox="1"/>
          <p:nvPr/>
        </p:nvSpPr>
        <p:spPr>
          <a:xfrm>
            <a:off x="1308735" y="5083149"/>
            <a:ext cx="957453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schemeClr val="bg1"/>
                </a:solidFill>
              </a:rPr>
              <a:t>Izmjene i dopune Zakona o djelatnosti socijalnog rada ▪ Izmjene i dopune Zakona o psihološkoj djelatnosti  ▪ Izmjene i dopune Zakona o socijalnopedagoškoj djelatnosti ▪ Zakon o edukacijsko-rehabilitacijskoj djelatnosti ▪ Zakon o djelatnosti psihoterapije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C7F5E88-06C3-4503-8FB8-4502DB4A8694}"/>
              </a:ext>
            </a:extLst>
          </p:cNvPr>
          <p:cNvCxnSpPr>
            <a:cxnSpLocks/>
          </p:cNvCxnSpPr>
          <p:nvPr/>
        </p:nvCxnSpPr>
        <p:spPr>
          <a:xfrm>
            <a:off x="752475" y="1112184"/>
            <a:ext cx="7648575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4DD8DC1-8027-41A7-B1D1-29C1119BB66F}"/>
              </a:ext>
            </a:extLst>
          </p:cNvPr>
          <p:cNvCxnSpPr>
            <a:cxnSpLocks/>
          </p:cNvCxnSpPr>
          <p:nvPr/>
        </p:nvCxnSpPr>
        <p:spPr>
          <a:xfrm>
            <a:off x="752475" y="1678273"/>
            <a:ext cx="4343400" cy="0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F037189A-6961-0C43-8D44-151C63916DE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94915" y="5684940"/>
            <a:ext cx="2533475" cy="601403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AAA3CE6-3D73-DB4D-B931-CB75FF4F5C6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57786" y="5724641"/>
            <a:ext cx="537129" cy="52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84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1212</TotalTime>
  <Words>737</Words>
  <Application>Microsoft Office PowerPoint</Application>
  <PresentationFormat>Widescreen</PresentationFormat>
  <Paragraphs>129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Cjelovita reforma sustava socijalne skrbi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Ivo Antunović</dc:creator>
  <cp:lastModifiedBy>Iris Duka</cp:lastModifiedBy>
  <cp:revision>76</cp:revision>
  <dcterms:created xsi:type="dcterms:W3CDTF">2021-04-23T10:23:26Z</dcterms:created>
  <dcterms:modified xsi:type="dcterms:W3CDTF">2021-10-04T07:31:36Z</dcterms:modified>
</cp:coreProperties>
</file>